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61" r:id="rId4"/>
    <p:sldId id="259" r:id="rId5"/>
    <p:sldId id="260" r:id="rId6"/>
    <p:sldId id="263" r:id="rId7"/>
    <p:sldId id="264" r:id="rId8"/>
    <p:sldId id="272" r:id="rId9"/>
    <p:sldId id="271" r:id="rId10"/>
    <p:sldId id="273" r:id="rId11"/>
    <p:sldId id="262" r:id="rId12"/>
    <p:sldId id="265" r:id="rId13"/>
    <p:sldId id="266" r:id="rId14"/>
    <p:sldId id="268" r:id="rId15"/>
    <p:sldId id="267" r:id="rId16"/>
    <p:sldId id="269" r:id="rId17"/>
    <p:sldId id="270" r:id="rId18"/>
    <p:sldId id="278" r:id="rId19"/>
    <p:sldId id="274" r:id="rId20"/>
    <p:sldId id="277" r:id="rId21"/>
    <p:sldId id="275" r:id="rId22"/>
    <p:sldId id="279" r:id="rId23"/>
    <p:sldId id="280" r:id="rId24"/>
    <p:sldId id="27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7" autoAdjust="0"/>
    <p:restoredTop sz="78876" autoAdjust="0"/>
  </p:normalViewPr>
  <p:slideViewPr>
    <p:cSldViewPr>
      <p:cViewPr varScale="1">
        <p:scale>
          <a:sx n="60" d="100"/>
          <a:sy n="60" d="100"/>
        </p:scale>
        <p:origin x="1110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25726-7F58-4528-90C7-69A74CB868DC}" type="datetimeFigureOut">
              <a:rPr lang="ko-KR" altLang="en-US" smtClean="0"/>
              <a:pPr/>
              <a:t>2017-06-21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D4D04-4A61-411B-BBAE-54D2679421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845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0B645-06CD-4A9D-BFEE-3EC6DFD0FEAA}" type="datetimeFigureOut">
              <a:rPr lang="ko-KR" altLang="en-US" smtClean="0"/>
              <a:pPr/>
              <a:t>2017-06-21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AE961-6D49-49E0-BDC6-8706E988AA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73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600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0419-DCEF-468D-8111-032D6D6F679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867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커널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하드웨어와 소프트웨어 </a:t>
            </a:r>
            <a:r>
              <a:rPr lang="ko-KR" altLang="en-US" dirty="0" err="1"/>
              <a:t>스택의</a:t>
            </a:r>
            <a:r>
              <a:rPr lang="ko-KR" altLang="en-US" dirty="0"/>
              <a:t> 나머지 부분 사이에서 추상적인 계층 역할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라이브러리 </a:t>
            </a:r>
            <a:r>
              <a:rPr lang="en-US" altLang="ko-KR" dirty="0"/>
              <a:t>– </a:t>
            </a:r>
            <a:r>
              <a:rPr lang="ko-KR" altLang="en-US" dirty="0" err="1"/>
              <a:t>안드로이드</a:t>
            </a:r>
            <a:r>
              <a:rPr lang="ko-KR" altLang="en-US" dirty="0"/>
              <a:t> 시스템의 다양한 컴포넌트 사용 </a:t>
            </a:r>
            <a:r>
              <a:rPr lang="en-US" altLang="ko-KR" dirty="0"/>
              <a:t>,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프레임워크에 의해 개발자에게 노출</a:t>
            </a:r>
            <a:endParaRPr lang="en-US" altLang="ko-KR" dirty="0"/>
          </a:p>
          <a:p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커널</a:t>
            </a:r>
            <a:r>
              <a:rPr lang="ko-KR" altLang="en-US" dirty="0"/>
              <a:t> 내에서 프로세스로 동작 </a:t>
            </a:r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라이브러리들은 내부적으로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JNI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인터페이스를 통해서 자바 코드로부터 호출되게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br>
              <a:rPr lang="ko-KR" altLang="en-US" dirty="0"/>
            </a:br>
            <a:endParaRPr lang="en-US" altLang="ko-KR" dirty="0"/>
          </a:p>
          <a:p>
            <a:r>
              <a:rPr lang="ko-KR" altLang="en-US" dirty="0"/>
              <a:t>프레임워크 </a:t>
            </a:r>
            <a:r>
              <a:rPr lang="en-US" altLang="ko-KR" dirty="0"/>
              <a:t>= </a:t>
            </a:r>
            <a:r>
              <a:rPr lang="ko-KR" altLang="en-US" dirty="0" err="1"/>
              <a:t>스마트폰</a:t>
            </a:r>
            <a:r>
              <a:rPr lang="ko-KR" altLang="en-US" dirty="0"/>
              <a:t> 기본 기능 관리</a:t>
            </a:r>
            <a:r>
              <a:rPr lang="en-US" altLang="ko-KR" dirty="0"/>
              <a:t>/// </a:t>
            </a:r>
            <a:r>
              <a:rPr lang="ko-KR" altLang="en-US" dirty="0"/>
              <a:t>자원할당</a:t>
            </a:r>
            <a:r>
              <a:rPr lang="en-US" altLang="ko-KR" dirty="0"/>
              <a:t>,</a:t>
            </a:r>
            <a:r>
              <a:rPr lang="ko-KR" altLang="en-US" dirty="0"/>
              <a:t>음성통화 </a:t>
            </a:r>
            <a:r>
              <a:rPr lang="en-US" altLang="ko-KR" dirty="0"/>
              <a:t>//// </a:t>
            </a:r>
            <a:r>
              <a:rPr lang="ko-KR" altLang="en-US" dirty="0"/>
              <a:t>자원 관리자를 관리 하는 애도 있음</a:t>
            </a:r>
            <a:endParaRPr lang="en-US" altLang="ko-KR" dirty="0"/>
          </a:p>
          <a:p>
            <a:r>
              <a:rPr lang="ko-KR" altLang="en-US" dirty="0" err="1"/>
              <a:t>구글</a:t>
            </a:r>
            <a:r>
              <a:rPr lang="ko-KR" altLang="en-US" dirty="0"/>
              <a:t> 지도 </a:t>
            </a:r>
            <a:r>
              <a:rPr lang="en-US" altLang="ko-KR" dirty="0"/>
              <a:t>GPS</a:t>
            </a:r>
            <a:r>
              <a:rPr lang="ko-KR" altLang="en-US" baseline="0" dirty="0"/>
              <a:t> 위치기반서비스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애플리케이션 </a:t>
            </a:r>
            <a:r>
              <a:rPr lang="ko-KR" altLang="en-US" baseline="0" dirty="0" err="1"/>
              <a:t>생며</a:t>
            </a:r>
            <a:r>
              <a:rPr lang="ko-KR" altLang="en-US" baseline="0" dirty="0"/>
              <a:t> 주기의 </a:t>
            </a:r>
            <a:r>
              <a:rPr lang="ko-KR" altLang="en-US" baseline="0" dirty="0" err="1"/>
              <a:t>액티비티</a:t>
            </a:r>
            <a:r>
              <a:rPr lang="ko-KR" altLang="en-US" baseline="0" dirty="0"/>
              <a:t> 관리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음성통화 관리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애플리케이션 사이에 공유하는 데이터 관리 콘텐트 </a:t>
            </a:r>
            <a:r>
              <a:rPr lang="ko-KR" altLang="en-US" baseline="0" dirty="0" err="1"/>
              <a:t>프로바이더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175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175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175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0419-DCEF-468D-8111-032D6D6F679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867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968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와이어 </a:t>
            </a:r>
            <a:r>
              <a:rPr lang="ko-KR" altLang="en-US" dirty="0" err="1"/>
              <a:t>샤크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자유 및 오픈 소스 </a:t>
            </a:r>
            <a:r>
              <a:rPr lang="ko-KR" altLang="en-US" dirty="0" err="1"/>
              <a:t>패킷</a:t>
            </a:r>
            <a:r>
              <a:rPr lang="ko-KR" altLang="en-US" dirty="0"/>
              <a:t> 분석 프로그램이다</a:t>
            </a:r>
            <a:r>
              <a:rPr lang="en-US" altLang="ko-KR" dirty="0"/>
              <a:t>. </a:t>
            </a:r>
            <a:r>
              <a:rPr lang="ko-KR" altLang="en-US" dirty="0"/>
              <a:t>네트워크의 문제</a:t>
            </a:r>
            <a:r>
              <a:rPr lang="en-US" altLang="ko-KR" dirty="0"/>
              <a:t>,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소프트웨어 및 통신 프로토콜 개발</a:t>
            </a:r>
            <a:r>
              <a:rPr lang="en-US" altLang="ko-KR" dirty="0"/>
              <a:t>, </a:t>
            </a:r>
            <a:r>
              <a:rPr lang="ko-KR" altLang="en-US" dirty="0"/>
              <a:t>교육에 쓰인다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ㄷ코딩시</a:t>
            </a:r>
            <a:r>
              <a:rPr lang="ko-KR" altLang="en-US" dirty="0"/>
              <a:t> 오버헤드 엄청남</a:t>
            </a:r>
            <a:endParaRPr lang="en-US" altLang="ko-KR" dirty="0"/>
          </a:p>
          <a:p>
            <a:r>
              <a:rPr lang="ko-KR" altLang="en-US" dirty="0" err="1"/>
              <a:t>카인아벨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sniffing and ARP poisoning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함께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MITM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공격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822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4400" b="1" cap="none" spc="100" baseline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algn="tl" rotWithShape="0">
                    <a:srgbClr val="000000"/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800" b="1" cap="none" spc="0" baseline="0">
                <a:ln w="1016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FF33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FF33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FF33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FF33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620539" y="1"/>
            <a:ext cx="5714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FF3300"/>
                </a:solidFill>
                <a:latin typeface="+mn-lt"/>
              </a:rPr>
              <a:t>- </a:t>
            </a:r>
            <a:fld id="{097D091B-770E-4455-BA0E-23AF646852C1}" type="slidenum">
              <a:rPr lang="ko-KR" altLang="en-US" sz="800" smtClean="0">
                <a:solidFill>
                  <a:srgbClr val="FF3300"/>
                </a:solidFill>
                <a:latin typeface="+mn-lt"/>
              </a:rPr>
              <a:pPr algn="r"/>
              <a:t>‹#›</a:t>
            </a:fld>
            <a:r>
              <a:rPr lang="ko-KR" altLang="en-US" sz="800" dirty="0">
                <a:solidFill>
                  <a:srgbClr val="FF3300"/>
                </a:solidFill>
                <a:latin typeface="+mn-lt"/>
              </a:rPr>
              <a:t> </a:t>
            </a:r>
            <a:r>
              <a:rPr lang="en-US" altLang="ko-KR" sz="800" dirty="0">
                <a:solidFill>
                  <a:srgbClr val="FF3300"/>
                </a:solidFill>
                <a:latin typeface="+mn-lt"/>
              </a:rPr>
              <a:t>-</a:t>
            </a:r>
            <a:endParaRPr lang="ko-KR" altLang="en-US" sz="800" dirty="0">
              <a:solidFill>
                <a:srgbClr val="FF3300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>
            <a:normAutofit/>
          </a:bodyPr>
          <a:lstStyle>
            <a:lvl1pPr marL="0" indent="0">
              <a:buNone/>
              <a:defRPr lang="en-US" altLang="ko-KR" sz="2400" b="0" kern="1200" cap="none" spc="0" baseline="0" dirty="0" smtClean="0">
                <a:ln w="1016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400" y="273600"/>
            <a:ext cx="10980000" cy="1144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400" y="1549781"/>
            <a:ext cx="540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400" y="2505074"/>
            <a:ext cx="540000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8400" y="1549781"/>
            <a:ext cx="540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8400" y="2477173"/>
            <a:ext cx="540000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FF33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FF33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FF33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FF33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620539" y="1"/>
            <a:ext cx="5714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rgbClr val="FF3300"/>
                </a:solidFill>
                <a:latin typeface="+mn-lt"/>
              </a:rPr>
              <a:t>- </a:t>
            </a:r>
            <a:fld id="{097D091B-770E-4455-BA0E-23AF646852C1}" type="slidenum">
              <a:rPr lang="ko-KR" altLang="en-US" sz="800" smtClean="0">
                <a:solidFill>
                  <a:srgbClr val="FF3300"/>
                </a:solidFill>
                <a:latin typeface="+mn-lt"/>
              </a:rPr>
              <a:pPr algn="r"/>
              <a:t>‹#›</a:t>
            </a:fld>
            <a:r>
              <a:rPr lang="ko-KR" altLang="en-US" sz="800" dirty="0">
                <a:solidFill>
                  <a:srgbClr val="FF3300"/>
                </a:solidFill>
                <a:latin typeface="+mn-lt"/>
              </a:rPr>
              <a:t> </a:t>
            </a:r>
            <a:r>
              <a:rPr lang="en-US" altLang="ko-KR" sz="700" dirty="0">
                <a:solidFill>
                  <a:srgbClr val="FF3300"/>
                </a:solidFill>
                <a:latin typeface="+mn-lt"/>
              </a:rPr>
              <a:t>-</a:t>
            </a:r>
            <a:endParaRPr lang="ko-KR" altLang="en-US" sz="700" dirty="0">
              <a:solidFill>
                <a:srgbClr val="FF33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978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75775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75775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FF33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FF33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FF33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FF33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20539" y="1"/>
            <a:ext cx="5714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FF3300"/>
                </a:solidFill>
                <a:latin typeface="+mn-lt"/>
              </a:rPr>
              <a:t>- </a:t>
            </a:r>
            <a:fld id="{097D091B-770E-4455-BA0E-23AF646852C1}" type="slidenum">
              <a:rPr lang="ko-KR" altLang="en-US" sz="800" smtClean="0">
                <a:solidFill>
                  <a:srgbClr val="FF3300"/>
                </a:solidFill>
                <a:latin typeface="+mn-lt"/>
              </a:rPr>
              <a:pPr algn="r"/>
              <a:t>‹#›</a:t>
            </a:fld>
            <a:r>
              <a:rPr lang="ko-KR" altLang="en-US" sz="800" dirty="0">
                <a:solidFill>
                  <a:srgbClr val="FF3300"/>
                </a:solidFill>
                <a:latin typeface="+mn-lt"/>
              </a:rPr>
              <a:t> </a:t>
            </a:r>
            <a:r>
              <a:rPr lang="en-US" altLang="ko-KR" sz="800" dirty="0">
                <a:solidFill>
                  <a:srgbClr val="FF3300"/>
                </a:solidFill>
                <a:latin typeface="+mn-lt"/>
              </a:rPr>
              <a:t>-</a:t>
            </a:r>
            <a:endParaRPr lang="ko-KR" altLang="en-US" sz="800" dirty="0">
              <a:solidFill>
                <a:srgbClr val="FF33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261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FF33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FF33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FF33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FF33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620539" y="1"/>
            <a:ext cx="5714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FF3300"/>
                </a:solidFill>
                <a:latin typeface="+mn-lt"/>
              </a:rPr>
              <a:t>- </a:t>
            </a:r>
            <a:fld id="{097D091B-770E-4455-BA0E-23AF646852C1}" type="slidenum">
              <a:rPr lang="ko-KR" altLang="en-US" sz="800" smtClean="0">
                <a:solidFill>
                  <a:srgbClr val="FF3300"/>
                </a:solidFill>
                <a:latin typeface="+mn-lt"/>
              </a:rPr>
              <a:pPr algn="r"/>
              <a:t>‹#›</a:t>
            </a:fld>
            <a:r>
              <a:rPr lang="ko-KR" altLang="en-US" sz="800" dirty="0">
                <a:solidFill>
                  <a:srgbClr val="FF3300"/>
                </a:solidFill>
                <a:latin typeface="+mn-lt"/>
              </a:rPr>
              <a:t> </a:t>
            </a:r>
            <a:r>
              <a:rPr lang="en-US" altLang="ko-KR" sz="800" dirty="0">
                <a:solidFill>
                  <a:srgbClr val="FF3300"/>
                </a:solidFill>
                <a:latin typeface="+mn-lt"/>
              </a:rPr>
              <a:t>-</a:t>
            </a:r>
            <a:endParaRPr lang="ko-KR" altLang="en-US" sz="800" dirty="0">
              <a:solidFill>
                <a:srgbClr val="FF3300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1620539" y="1"/>
            <a:ext cx="5714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FF3300"/>
                </a:solidFill>
                <a:latin typeface="+mn-lt"/>
              </a:rPr>
              <a:t>- </a:t>
            </a:r>
            <a:fld id="{097D091B-770E-4455-BA0E-23AF646852C1}" type="slidenum">
              <a:rPr lang="ko-KR" altLang="en-US" sz="800" smtClean="0">
                <a:solidFill>
                  <a:srgbClr val="FF3300"/>
                </a:solidFill>
                <a:latin typeface="+mn-lt"/>
              </a:rPr>
              <a:pPr algn="r"/>
              <a:t>‹#›</a:t>
            </a:fld>
            <a:r>
              <a:rPr lang="ko-KR" altLang="en-US" sz="800" dirty="0">
                <a:solidFill>
                  <a:srgbClr val="FF3300"/>
                </a:solidFill>
                <a:latin typeface="+mn-lt"/>
              </a:rPr>
              <a:t> </a:t>
            </a:r>
            <a:r>
              <a:rPr lang="en-US" altLang="ko-KR" sz="800" dirty="0">
                <a:solidFill>
                  <a:srgbClr val="FF3300"/>
                </a:solidFill>
                <a:latin typeface="+mn-lt"/>
              </a:rPr>
              <a:t>-</a:t>
            </a:r>
            <a:endParaRPr lang="ko-KR" altLang="en-US" sz="800" dirty="0">
              <a:solidFill>
                <a:srgbClr val="FF3300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09600" y="1602000"/>
            <a:ext cx="10953749" cy="230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09600" y="4000504"/>
            <a:ext cx="10953749" cy="230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FF33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FF33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FF33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FF33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20539" y="1"/>
            <a:ext cx="5714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FF3300"/>
                </a:solidFill>
                <a:latin typeface="+mn-lt"/>
              </a:rPr>
              <a:t>- </a:t>
            </a:r>
            <a:fld id="{097D091B-770E-4455-BA0E-23AF646852C1}" type="slidenum">
              <a:rPr lang="ko-KR" altLang="en-US" sz="800" smtClean="0">
                <a:solidFill>
                  <a:srgbClr val="FF3300"/>
                </a:solidFill>
                <a:latin typeface="+mn-lt"/>
              </a:rPr>
              <a:pPr algn="r"/>
              <a:t>‹#›</a:t>
            </a:fld>
            <a:r>
              <a:rPr lang="ko-KR" altLang="en-US" sz="800" dirty="0">
                <a:solidFill>
                  <a:srgbClr val="FF3300"/>
                </a:solidFill>
                <a:latin typeface="+mn-lt"/>
              </a:rPr>
              <a:t> </a:t>
            </a:r>
            <a:r>
              <a:rPr lang="en-US" altLang="ko-KR" sz="800" dirty="0">
                <a:solidFill>
                  <a:srgbClr val="FF3300"/>
                </a:solidFill>
                <a:latin typeface="+mn-lt"/>
              </a:rPr>
              <a:t>-</a:t>
            </a:r>
            <a:endParaRPr lang="ko-KR" altLang="en-US" sz="800" dirty="0">
              <a:solidFill>
                <a:srgbClr val="FF3300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8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1" y="6114328"/>
            <a:ext cx="1342800" cy="720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5953840"/>
            <a:ext cx="2670048" cy="8595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9" r:id="rId5"/>
    <p:sldLayoutId id="2147483654" r:id="rId6"/>
    <p:sldLayoutId id="2147483655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 cap="none" spc="100" baseline="0">
          <a:ln w="17780" cmpd="sng">
            <a:solidFill>
              <a:srgbClr val="FFFFFF"/>
            </a:solidFill>
            <a:prstDash val="solid"/>
            <a:miter lim="800000"/>
          </a:ln>
          <a:solidFill>
            <a:schemeClr val="tx1">
              <a:lumMod val="85000"/>
              <a:lumOff val="15000"/>
            </a:schemeClr>
          </a:solidFill>
          <a:effectLst>
            <a:outerShdw blurRad="50800" algn="tl" rotWithShape="0">
              <a:srgbClr val="000000"/>
            </a:outerShdw>
          </a:effectLst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1" hangingPunct="1">
        <a:spcBef>
          <a:spcPts val="0"/>
        </a:spcBef>
        <a:spcAft>
          <a:spcPts val="900"/>
        </a:spcAft>
        <a:buClr>
          <a:srgbClr val="FF3300"/>
        </a:buClr>
        <a:buSzPct val="70000"/>
        <a:buFont typeface="Wingdings 3" pitchFamily="18" charset="2"/>
        <a:buChar char="u"/>
        <a:defRPr sz="2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40000" indent="-252000" algn="l" defTabSz="914400" rtl="0" eaLnBrk="1" latinLnBrk="1" hangingPunct="1">
        <a:spcBef>
          <a:spcPts val="0"/>
        </a:spcBef>
        <a:spcAft>
          <a:spcPts val="900"/>
        </a:spcAft>
        <a:buClr>
          <a:srgbClr val="FF0000"/>
        </a:buClr>
        <a:buSzPct val="100000"/>
        <a:buFont typeface="Symbol" panose="05050102010706020507" pitchFamily="18" charset="2"/>
        <a:buChar char="°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10000" indent="-252000" algn="l" defTabSz="914400" rtl="0" eaLnBrk="1" latinLnBrk="1" hangingPunct="1">
        <a:spcBef>
          <a:spcPts val="0"/>
        </a:spcBef>
        <a:spcAft>
          <a:spcPts val="900"/>
        </a:spcAft>
        <a:buClr>
          <a:srgbClr val="00B050"/>
        </a:buClr>
        <a:buFont typeface="Symbol" panose="05050102010706020507" pitchFamily="18" charset="2"/>
        <a:buChar char="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80000" indent="-252000" algn="l" defTabSz="914400" rtl="0" eaLnBrk="1" latinLnBrk="1" hangingPunct="1">
        <a:spcBef>
          <a:spcPts val="0"/>
        </a:spcBef>
        <a:spcAft>
          <a:spcPts val="900"/>
        </a:spcAft>
        <a:buClr>
          <a:srgbClr val="FF0000"/>
        </a:buClr>
        <a:buSzPct val="100000"/>
        <a:buFont typeface="Cambria Math" panose="02040503050406030204" pitchFamily="18" charset="0"/>
        <a:buChar char="∘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368000" indent="-252000" algn="l" defTabSz="914400" rtl="0" eaLnBrk="1" latinLnBrk="1" hangingPunct="1">
        <a:spcBef>
          <a:spcPts val="0"/>
        </a:spcBef>
        <a:spcAft>
          <a:spcPts val="900"/>
        </a:spcAft>
        <a:buClr>
          <a:srgbClr val="00B050"/>
        </a:buClr>
        <a:buFont typeface="Symbol" panose="05050102010706020507" pitchFamily="18" charset="2"/>
        <a:buChar char="°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Chapter 1 &amp; 2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2017.06.09</a:t>
            </a:r>
          </a:p>
          <a:p>
            <a:r>
              <a:rPr lang="en-US" altLang="ko-KR" dirty="0" err="1"/>
              <a:t>Youngji</a:t>
            </a:r>
            <a:r>
              <a:rPr lang="en-US" altLang="ko-KR" dirty="0"/>
              <a:t> Kim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2" t="18535" r="44085" b="8836"/>
          <a:stretch/>
        </p:blipFill>
        <p:spPr bwMode="auto">
          <a:xfrm>
            <a:off x="983432" y="1105090"/>
            <a:ext cx="4957601" cy="531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3" t="18535" r="44626" b="12284"/>
          <a:stretch/>
        </p:blipFill>
        <p:spPr bwMode="auto">
          <a:xfrm>
            <a:off x="6240016" y="1261682"/>
            <a:ext cx="4871545" cy="506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2258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 err="1"/>
              <a:t>안드로이드</a:t>
            </a:r>
            <a:r>
              <a:rPr lang="ko-KR" altLang="en-US" dirty="0"/>
              <a:t> 필수 구성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63711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Activity</a:t>
            </a:r>
          </a:p>
          <a:p>
            <a:pPr lvl="1"/>
            <a:r>
              <a:rPr lang="en-US" altLang="ko-KR" dirty="0"/>
              <a:t>1 </a:t>
            </a:r>
            <a:r>
              <a:rPr lang="ko-KR" altLang="en-US" dirty="0" err="1"/>
              <a:t>액티비티</a:t>
            </a:r>
            <a:r>
              <a:rPr lang="en-US" altLang="ko-KR" dirty="0"/>
              <a:t> 1 </a:t>
            </a:r>
            <a:r>
              <a:rPr lang="ko-KR" altLang="en-US" dirty="0"/>
              <a:t>화면</a:t>
            </a:r>
            <a:endParaRPr lang="en-US" altLang="ko-KR" dirty="0"/>
          </a:p>
          <a:p>
            <a:pPr lvl="1"/>
            <a:r>
              <a:rPr lang="ko-KR" altLang="en-US" dirty="0"/>
              <a:t>자바 생명주기와 </a:t>
            </a:r>
            <a:r>
              <a:rPr lang="ko-KR" altLang="en-US" dirty="0" err="1"/>
              <a:t>비슷</a:t>
            </a:r>
            <a:r>
              <a:rPr lang="en-US" altLang="ko-KR" dirty="0"/>
              <a:t>(Starting, Running, Paused, Stopped, Destroyed)</a:t>
            </a:r>
          </a:p>
          <a:p>
            <a:r>
              <a:rPr lang="en-US" altLang="ko-KR" dirty="0"/>
              <a:t>Service</a:t>
            </a:r>
          </a:p>
          <a:p>
            <a:pPr lvl="1"/>
            <a:r>
              <a:rPr lang="en-US" altLang="ko-KR" dirty="0"/>
              <a:t>Background</a:t>
            </a:r>
            <a:r>
              <a:rPr lang="ko-KR" altLang="en-US" dirty="0"/>
              <a:t>에서 실행</a:t>
            </a:r>
            <a:r>
              <a:rPr lang="en-US" altLang="ko-KR" dirty="0"/>
              <a:t>(Starting, Running, Destroyed)</a:t>
            </a:r>
          </a:p>
          <a:p>
            <a:pPr lvl="1"/>
            <a:r>
              <a:rPr lang="ko-KR" altLang="en-US" dirty="0"/>
              <a:t>서비스는 메인 </a:t>
            </a:r>
            <a:r>
              <a:rPr lang="ko-KR" altLang="en-US" dirty="0" err="1"/>
              <a:t>스레드에서</a:t>
            </a:r>
            <a:r>
              <a:rPr lang="ko-KR" altLang="en-US" dirty="0"/>
              <a:t> 실행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b="1" dirty="0"/>
              <a:t>서비스 </a:t>
            </a:r>
            <a:r>
              <a:rPr lang="en-US" altLang="ko-KR" b="1" dirty="0"/>
              <a:t>= </a:t>
            </a:r>
            <a:r>
              <a:rPr lang="ko-KR" altLang="en-US" b="1" dirty="0" err="1"/>
              <a:t>쓰레드</a:t>
            </a:r>
            <a:r>
              <a:rPr lang="ko-KR" altLang="en-US" b="1" dirty="0"/>
              <a:t> </a:t>
            </a:r>
            <a:r>
              <a:rPr lang="en-US" altLang="ko-KR" b="1" dirty="0"/>
              <a:t>X, </a:t>
            </a:r>
            <a:r>
              <a:rPr lang="ko-KR" altLang="en-US" b="1" dirty="0"/>
              <a:t>별도의 프로세스 </a:t>
            </a:r>
            <a:r>
              <a:rPr lang="en-US" altLang="ko-KR" b="1" dirty="0"/>
              <a:t>X</a:t>
            </a:r>
          </a:p>
          <a:p>
            <a:r>
              <a:rPr lang="en-US" altLang="ko-KR" dirty="0"/>
              <a:t>Content Provider</a:t>
            </a:r>
          </a:p>
          <a:p>
            <a:pPr lvl="1"/>
            <a:r>
              <a:rPr lang="en-US" altLang="ko-KR" dirty="0"/>
              <a:t>App </a:t>
            </a:r>
            <a:r>
              <a:rPr lang="ko-KR" altLang="en-US" dirty="0"/>
              <a:t>사이 </a:t>
            </a:r>
            <a:r>
              <a:rPr lang="en-US" altLang="ko-KR" dirty="0"/>
              <a:t>data </a:t>
            </a:r>
            <a:r>
              <a:rPr lang="ko-KR" altLang="en-US" dirty="0"/>
              <a:t>공유 위한 </a:t>
            </a:r>
            <a:r>
              <a:rPr lang="en-US" altLang="ko-KR" dirty="0"/>
              <a:t>interface</a:t>
            </a:r>
          </a:p>
          <a:p>
            <a:pPr lvl="1"/>
            <a:r>
              <a:rPr lang="ko-KR" altLang="en-US" dirty="0" err="1"/>
              <a:t>샌드박스에서</a:t>
            </a:r>
            <a:r>
              <a:rPr lang="ko-KR" altLang="en-US" dirty="0"/>
              <a:t> 동작</a:t>
            </a:r>
            <a:r>
              <a:rPr lang="en-US" altLang="ko-KR" dirty="0"/>
              <a:t> – </a:t>
            </a:r>
            <a:r>
              <a:rPr lang="ko-KR" altLang="en-US" dirty="0"/>
              <a:t>직접 데이터 접근 격리</a:t>
            </a:r>
            <a:endParaRPr lang="en-US" altLang="ko-KR" dirty="0"/>
          </a:p>
          <a:p>
            <a:pPr lvl="1"/>
            <a:r>
              <a:rPr lang="ko-KR" altLang="en-US" dirty="0"/>
              <a:t>작은 </a:t>
            </a:r>
            <a:r>
              <a:rPr lang="en-US" altLang="ko-KR" dirty="0"/>
              <a:t>data – intent </a:t>
            </a:r>
            <a:r>
              <a:rPr lang="ko-KR" altLang="en-US" dirty="0"/>
              <a:t>통해 </a:t>
            </a:r>
            <a:r>
              <a:rPr lang="en-US" altLang="ko-KR" dirty="0"/>
              <a:t>/ </a:t>
            </a:r>
            <a:r>
              <a:rPr lang="ko-KR" altLang="en-US" dirty="0"/>
              <a:t>큰 </a:t>
            </a:r>
            <a:r>
              <a:rPr lang="en-US" altLang="ko-KR" dirty="0"/>
              <a:t>data </a:t>
            </a:r>
            <a:r>
              <a:rPr lang="ko-KR" altLang="en-US" dirty="0"/>
              <a:t>공유에 적합</a:t>
            </a:r>
            <a:endParaRPr lang="en-US" altLang="ko-KR" dirty="0"/>
          </a:p>
          <a:p>
            <a:r>
              <a:rPr lang="en-US" altLang="ko-KR" dirty="0"/>
              <a:t>Broadcasting Receiver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47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화살표 연결선 15"/>
          <p:cNvCxnSpPr>
            <a:endCxn id="6" idx="1"/>
          </p:cNvCxnSpPr>
          <p:nvPr/>
        </p:nvCxnSpPr>
        <p:spPr>
          <a:xfrm>
            <a:off x="2135560" y="3594934"/>
            <a:ext cx="8038375" cy="14086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앱의</a:t>
            </a:r>
            <a:r>
              <a:rPr lang="ko-KR" altLang="en-US" dirty="0"/>
              <a:t> 기본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95400" y="2996952"/>
            <a:ext cx="1440160" cy="12241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 </a:t>
            </a:r>
          </a:p>
          <a:p>
            <a:pPr algn="ctr"/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173935" y="2996952"/>
            <a:ext cx="1440160" cy="12241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Device or</a:t>
            </a:r>
          </a:p>
          <a:p>
            <a:pPr algn="ctr"/>
            <a:r>
              <a:rPr lang="en-US" altLang="ko-KR" dirty="0"/>
              <a:t>Emulator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943872" y="2408411"/>
            <a:ext cx="2520280" cy="2736304"/>
            <a:chOff x="4511824" y="2420888"/>
            <a:chExt cx="2520280" cy="2736304"/>
          </a:xfrm>
        </p:grpSpPr>
        <p:sp>
          <p:nvSpPr>
            <p:cNvPr id="7" name="직사각형 6"/>
            <p:cNvSpPr/>
            <p:nvPr/>
          </p:nvSpPr>
          <p:spPr>
            <a:xfrm>
              <a:off x="4511824" y="2420888"/>
              <a:ext cx="2520280" cy="27363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Android Package(.</a:t>
              </a:r>
              <a:r>
                <a:rPr lang="en-US" altLang="ko-KR" dirty="0" err="1"/>
                <a:t>apk</a:t>
              </a:r>
              <a:r>
                <a:rPr lang="en-US" altLang="ko-KR" dirty="0"/>
                <a:t>)</a:t>
              </a:r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83832" y="2888940"/>
              <a:ext cx="1008112" cy="61206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.</a:t>
              </a:r>
              <a:r>
                <a:rPr lang="en-US" altLang="ko-KR" dirty="0" err="1"/>
                <a:t>dex</a:t>
              </a:r>
              <a:endParaRPr lang="en-US" altLang="ko-KR" dirty="0"/>
            </a:p>
            <a:p>
              <a:pPr algn="ctr"/>
              <a:r>
                <a:rPr lang="en-US" altLang="ko-KR" dirty="0"/>
                <a:t>files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99957" y="2888940"/>
              <a:ext cx="1260139" cy="61206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Resources</a:t>
              </a:r>
            </a:p>
            <a:p>
              <a:pPr algn="ctr"/>
              <a:r>
                <a:rPr lang="en-US" altLang="ko-KR" dirty="0"/>
                <a:t>.</a:t>
              </a:r>
              <a:r>
                <a:rPr lang="en-US" altLang="ko-KR" dirty="0" err="1"/>
                <a:t>arsc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611884" y="3607411"/>
              <a:ext cx="2348212" cy="61206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Uncompiled</a:t>
              </a:r>
              <a:endParaRPr lang="en-US" altLang="ko-KR" dirty="0"/>
            </a:p>
            <a:p>
              <a:pPr algn="ctr"/>
              <a:r>
                <a:rPr lang="en-US" altLang="ko-KR" dirty="0"/>
                <a:t>resources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583832" y="4346431"/>
              <a:ext cx="2376264" cy="61206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AndroidManifest.xml</a:t>
              </a:r>
              <a:endParaRPr lang="ko-KR" altLang="en-US" dirty="0"/>
            </a:p>
          </p:txBody>
        </p:sp>
      </p:grpSp>
      <p:sp>
        <p:nvSpPr>
          <p:cNvPr id="12" name="타원 11"/>
          <p:cNvSpPr/>
          <p:nvPr/>
        </p:nvSpPr>
        <p:spPr>
          <a:xfrm>
            <a:off x="2508384" y="3069631"/>
            <a:ext cx="2088232" cy="11514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Compliation</a:t>
            </a:r>
            <a:r>
              <a:rPr lang="en-US" altLang="ko-KR" dirty="0"/>
              <a:t> &amp;</a:t>
            </a:r>
          </a:p>
          <a:p>
            <a:pPr algn="ctr"/>
            <a:r>
              <a:rPr lang="en-US" altLang="ko-KR" dirty="0"/>
              <a:t>packaging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7752184" y="3069630"/>
            <a:ext cx="2088232" cy="11514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435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앱의</a:t>
            </a:r>
            <a:r>
              <a:rPr lang="ko-KR" altLang="en-US" dirty="0"/>
              <a:t> 기본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apk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en-US" altLang="ko-KR" dirty="0"/>
              <a:t>.zip </a:t>
            </a:r>
            <a:r>
              <a:rPr lang="ko-KR" altLang="en-US" dirty="0"/>
              <a:t>파일로 변환하여 압축 해제</a:t>
            </a:r>
            <a:endParaRPr lang="en-US" altLang="ko-KR" dirty="0"/>
          </a:p>
          <a:p>
            <a:pPr lvl="1"/>
            <a:r>
              <a:rPr lang="en-US" altLang="ko-KR" dirty="0"/>
              <a:t>/res, /META-INF</a:t>
            </a:r>
          </a:p>
          <a:p>
            <a:pPr lvl="1"/>
            <a:r>
              <a:rPr lang="en-US" altLang="ko-KR" dirty="0"/>
              <a:t>AndroidManifest.xml</a:t>
            </a:r>
          </a:p>
          <a:p>
            <a:pPr lvl="2"/>
            <a:r>
              <a:rPr lang="ko-KR" altLang="en-US" dirty="0"/>
              <a:t>프로젝트 </a:t>
            </a:r>
            <a:r>
              <a:rPr lang="en-US" altLang="ko-KR" dirty="0"/>
              <a:t>root(/)</a:t>
            </a:r>
            <a:r>
              <a:rPr lang="ko-KR" altLang="en-US" dirty="0"/>
              <a:t>에 위치</a:t>
            </a:r>
            <a:endParaRPr lang="en-US" altLang="ko-KR" dirty="0"/>
          </a:p>
          <a:p>
            <a:pPr lvl="2"/>
            <a:r>
              <a:rPr lang="ko-KR" altLang="en-US" dirty="0"/>
              <a:t>컴포넌트 정의</a:t>
            </a:r>
            <a:r>
              <a:rPr lang="en-US" altLang="ko-KR" dirty="0"/>
              <a:t>,  permission </a:t>
            </a:r>
            <a:r>
              <a:rPr lang="ko-KR" altLang="en-US" dirty="0"/>
              <a:t>포함 </a:t>
            </a:r>
            <a:r>
              <a:rPr lang="en-US" altLang="ko-KR" dirty="0"/>
              <a:t>(API </a:t>
            </a:r>
            <a:r>
              <a:rPr lang="ko-KR" altLang="en-US" dirty="0"/>
              <a:t>레벨 버전 정보</a:t>
            </a:r>
            <a:r>
              <a:rPr lang="en-US" altLang="ko-KR" dirty="0"/>
              <a:t>, </a:t>
            </a:r>
            <a:r>
              <a:rPr lang="ko-KR" altLang="en-US" dirty="0" err="1"/>
              <a:t>액티비티</a:t>
            </a:r>
            <a:r>
              <a:rPr lang="ko-KR" altLang="en-US" dirty="0"/>
              <a:t> 정보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바이너리 형태 </a:t>
            </a:r>
            <a:r>
              <a:rPr lang="en-US" altLang="ko-KR" dirty="0"/>
              <a:t>/ </a:t>
            </a:r>
            <a:r>
              <a:rPr lang="ko-KR" altLang="en-US" dirty="0"/>
              <a:t>디버깅 모드로 압축해제 </a:t>
            </a:r>
            <a:r>
              <a:rPr lang="en-US" altLang="ko-KR" dirty="0"/>
              <a:t>-&gt; xml </a:t>
            </a:r>
            <a:r>
              <a:rPr lang="ko-KR" altLang="en-US" dirty="0"/>
              <a:t>파일 </a:t>
            </a:r>
          </a:p>
          <a:p>
            <a:pPr lvl="1"/>
            <a:r>
              <a:rPr lang="en-US" altLang="ko-KR" dirty="0" err="1"/>
              <a:t>classes.dex</a:t>
            </a:r>
            <a:endParaRPr lang="en-US" altLang="ko-KR" dirty="0"/>
          </a:p>
          <a:p>
            <a:pPr lvl="2"/>
            <a:r>
              <a:rPr lang="en-US" altLang="ko-KR" dirty="0" err="1"/>
              <a:t>Dalvik</a:t>
            </a:r>
            <a:r>
              <a:rPr lang="ko-KR" altLang="en-US" dirty="0"/>
              <a:t>에서 돌아갈 수 있도록 </a:t>
            </a:r>
            <a:r>
              <a:rPr lang="en-US" altLang="ko-KR" dirty="0"/>
              <a:t>class</a:t>
            </a:r>
            <a:r>
              <a:rPr lang="ko-KR" altLang="en-US" dirty="0"/>
              <a:t>들 정의해 놓은 파일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3260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진단 환경</a:t>
            </a: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5667372" y="4214818"/>
            <a:ext cx="846138" cy="846138"/>
          </a:xfrm>
          <a:prstGeom prst="ellipse">
            <a:avLst/>
          </a:prstGeom>
          <a:noFill/>
          <a:ln w="76200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latinLnBrk="0" hangingPunct="0"/>
            <a:r>
              <a:rPr lang="en-AU" altLang="en-AU" sz="4800" b="1" dirty="0">
                <a:solidFill>
                  <a:srgbClr val="5F5F5F"/>
                </a:solidFill>
                <a:latin typeface="Helvetica" pitchFamily="34" charset="0"/>
              </a:rPr>
              <a:t>2</a:t>
            </a:r>
            <a:endParaRPr lang="en-AU" altLang="en-AU" sz="2400" i="1" dirty="0">
              <a:solidFill>
                <a:srgbClr val="5F5F5F"/>
              </a:solidFill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75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 err="1"/>
              <a:t>안드로이드</a:t>
            </a:r>
            <a:r>
              <a:rPr lang="ko-KR" altLang="en-US" dirty="0"/>
              <a:t>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Eclipse </a:t>
            </a:r>
            <a:r>
              <a:rPr lang="ko-KR" altLang="en-US" dirty="0"/>
              <a:t>이용</a:t>
            </a:r>
            <a:endParaRPr lang="en-US" altLang="ko-KR" dirty="0"/>
          </a:p>
          <a:p>
            <a:pPr lvl="1"/>
            <a:r>
              <a:rPr lang="en-US" altLang="ko-KR" dirty="0" err="1"/>
              <a:t>Jdk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r>
              <a:rPr lang="en-US" altLang="ko-KR" dirty="0"/>
              <a:t>, </a:t>
            </a:r>
            <a:r>
              <a:rPr lang="ko-KR" altLang="en-US" dirty="0"/>
              <a:t>환경 변수 설정</a:t>
            </a:r>
            <a:r>
              <a:rPr lang="en-US" altLang="ko-KR" dirty="0"/>
              <a:t> -&gt;</a:t>
            </a:r>
            <a:r>
              <a:rPr lang="ko-KR" altLang="en-US" dirty="0"/>
              <a:t> </a:t>
            </a:r>
            <a:r>
              <a:rPr lang="en-US" altLang="ko-KR" dirty="0" err="1"/>
              <a:t>Sdk</a:t>
            </a:r>
            <a:r>
              <a:rPr lang="ko-KR" altLang="en-US" dirty="0"/>
              <a:t> 설치 </a:t>
            </a:r>
            <a:r>
              <a:rPr lang="en-US" altLang="ko-KR" dirty="0"/>
              <a:t>-&gt; eclipse </a:t>
            </a:r>
            <a:r>
              <a:rPr lang="ko-KR" altLang="en-US" dirty="0"/>
              <a:t>설치 </a:t>
            </a:r>
            <a:r>
              <a:rPr lang="en-US" altLang="ko-KR" dirty="0"/>
              <a:t>-&gt; </a:t>
            </a:r>
            <a:r>
              <a:rPr lang="en-US" altLang="ko-KR" dirty="0" err="1"/>
              <a:t>adk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ko-KR" altLang="en-US" dirty="0"/>
              <a:t>하지만 시대가 시대인지라</a:t>
            </a:r>
            <a:r>
              <a:rPr lang="en-US" altLang="ko-KR" dirty="0"/>
              <a:t>..</a:t>
            </a:r>
          </a:p>
          <a:p>
            <a:pPr lvl="1"/>
            <a:r>
              <a:rPr lang="en-US" altLang="ko-KR" dirty="0"/>
              <a:t>Android Studio </a:t>
            </a:r>
            <a:r>
              <a:rPr lang="ko-KR" altLang="en-US" dirty="0"/>
              <a:t>설치 </a:t>
            </a:r>
            <a:r>
              <a:rPr lang="en-US" altLang="ko-KR" dirty="0"/>
              <a:t>(</a:t>
            </a:r>
            <a:r>
              <a:rPr lang="en-US" altLang="ko-KR" dirty="0" err="1"/>
              <a:t>sdk</a:t>
            </a:r>
            <a:r>
              <a:rPr lang="en-US" altLang="ko-KR" dirty="0"/>
              <a:t> </a:t>
            </a:r>
            <a:r>
              <a:rPr lang="ko-KR" altLang="en-US" dirty="0"/>
              <a:t>자동 설치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Platform-tools </a:t>
            </a:r>
            <a:r>
              <a:rPr lang="ko-KR" altLang="en-US" dirty="0"/>
              <a:t>설치 </a:t>
            </a:r>
            <a:r>
              <a:rPr lang="en-US" altLang="ko-KR" dirty="0"/>
              <a:t>(</a:t>
            </a:r>
            <a:r>
              <a:rPr lang="en-US" altLang="ko-KR" dirty="0" err="1"/>
              <a:t>adb</a:t>
            </a:r>
            <a:r>
              <a:rPr lang="en-US" altLang="ko-KR" dirty="0"/>
              <a:t> </a:t>
            </a:r>
            <a:r>
              <a:rPr lang="ko-KR" altLang="en-US" dirty="0"/>
              <a:t>사용 위함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에뮬레이터 수행 시 성능을 높이기 위해</a:t>
            </a:r>
            <a:r>
              <a:rPr lang="en-US" altLang="ko-KR" dirty="0"/>
              <a:t>..</a:t>
            </a:r>
          </a:p>
          <a:p>
            <a:pPr lvl="1"/>
            <a:r>
              <a:rPr lang="en-US" altLang="ko-KR" dirty="0"/>
              <a:t>Intel Atom x86 </a:t>
            </a:r>
            <a:r>
              <a:rPr lang="ko-KR" altLang="en-US" dirty="0"/>
              <a:t>환경 사용</a:t>
            </a:r>
            <a:endParaRPr lang="en-US" altLang="ko-KR" dirty="0"/>
          </a:p>
          <a:p>
            <a:pPr lvl="2"/>
            <a:r>
              <a:rPr lang="en-US" altLang="ko-KR" dirty="0"/>
              <a:t>HAXM </a:t>
            </a:r>
            <a:r>
              <a:rPr lang="ko-KR" altLang="en-US" dirty="0"/>
              <a:t>함께 설치</a:t>
            </a:r>
            <a:endParaRPr lang="en-US" altLang="ko-KR" dirty="0"/>
          </a:p>
          <a:p>
            <a:r>
              <a:rPr lang="ko-KR" altLang="en-US" dirty="0" err="1"/>
              <a:t>블루스택</a:t>
            </a:r>
            <a:r>
              <a:rPr lang="ko-KR" altLang="en-US" dirty="0"/>
              <a:t> 에뮬레이터 사용하기</a:t>
            </a:r>
            <a:endParaRPr lang="en-US" altLang="ko-KR" dirty="0"/>
          </a:p>
          <a:p>
            <a:pPr lvl="1"/>
            <a:r>
              <a:rPr lang="en-US" altLang="ko-KR" dirty="0" err="1"/>
              <a:t>Adb</a:t>
            </a:r>
            <a:r>
              <a:rPr lang="en-US" altLang="ko-KR" dirty="0"/>
              <a:t> connect </a:t>
            </a:r>
            <a:r>
              <a:rPr lang="ko-KR" altLang="en-US" dirty="0"/>
              <a:t>개인</a:t>
            </a:r>
            <a:r>
              <a:rPr lang="en-US" altLang="ko-KR" dirty="0"/>
              <a:t>IP:5555</a:t>
            </a:r>
          </a:p>
          <a:p>
            <a:r>
              <a:rPr lang="en-US" altLang="ko-KR" dirty="0" err="1"/>
              <a:t>Nox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endParaRPr lang="en-US" altLang="ko-KR" dirty="0"/>
          </a:p>
          <a:p>
            <a:pPr lvl="1"/>
            <a:r>
              <a:rPr lang="ko-KR" altLang="en-US" dirty="0" err="1"/>
              <a:t>루팅</a:t>
            </a:r>
            <a:r>
              <a:rPr lang="ko-KR" altLang="en-US" dirty="0"/>
              <a:t> 기능 제공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18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 err="1"/>
              <a:t>패킷</a:t>
            </a:r>
            <a:r>
              <a:rPr lang="ko-KR" altLang="en-US" dirty="0"/>
              <a:t> 분석 점검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무선 공유기</a:t>
            </a:r>
            <a:r>
              <a:rPr lang="en-US" altLang="ko-KR" dirty="0"/>
              <a:t>(</a:t>
            </a:r>
            <a:r>
              <a:rPr lang="ko-KR" altLang="en-US" dirty="0"/>
              <a:t>무선 </a:t>
            </a:r>
            <a:r>
              <a:rPr lang="en-US" altLang="ko-KR" dirty="0"/>
              <a:t>AP)</a:t>
            </a:r>
          </a:p>
          <a:p>
            <a:pPr lvl="1"/>
            <a:r>
              <a:rPr lang="ko-KR" altLang="en-US" dirty="0"/>
              <a:t>허브 방식</a:t>
            </a:r>
            <a:endParaRPr lang="en-US" altLang="ko-KR" dirty="0"/>
          </a:p>
          <a:p>
            <a:pPr lvl="2"/>
            <a:r>
              <a:rPr lang="ko-KR" altLang="en-US" dirty="0"/>
              <a:t>연결되어 있는 모든 디바이스에 </a:t>
            </a:r>
            <a:r>
              <a:rPr lang="ko-KR" altLang="en-US" dirty="0" err="1"/>
              <a:t>패킷</a:t>
            </a:r>
            <a:r>
              <a:rPr lang="ko-KR" altLang="en-US" dirty="0"/>
              <a:t> 정보 전송</a:t>
            </a:r>
            <a:endParaRPr lang="en-US" altLang="ko-KR" dirty="0"/>
          </a:p>
          <a:p>
            <a:pPr lvl="2"/>
            <a:r>
              <a:rPr lang="ko-KR" altLang="en-US" dirty="0" err="1"/>
              <a:t>와이어샤크</a:t>
            </a:r>
            <a:r>
              <a:rPr lang="en-US" altLang="ko-KR" dirty="0"/>
              <a:t>(</a:t>
            </a:r>
            <a:r>
              <a:rPr lang="ko-KR" altLang="en-US" dirty="0" err="1"/>
              <a:t>패킷</a:t>
            </a:r>
            <a:r>
              <a:rPr lang="ko-KR" altLang="en-US" dirty="0"/>
              <a:t> 분석 프로그램</a:t>
            </a:r>
            <a:r>
              <a:rPr lang="en-US" altLang="ko-KR" dirty="0"/>
              <a:t>)</a:t>
            </a:r>
            <a:r>
              <a:rPr lang="ko-KR" altLang="en-US" dirty="0"/>
              <a:t> 모니터링 </a:t>
            </a:r>
            <a:endParaRPr lang="en-US" altLang="ko-KR" dirty="0"/>
          </a:p>
          <a:p>
            <a:pPr lvl="3"/>
            <a:r>
              <a:rPr lang="ko-KR" altLang="en-US" dirty="0" err="1"/>
              <a:t>티샤크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네트워크 프로토콜 분석기</a:t>
            </a:r>
            <a:r>
              <a:rPr lang="en-US" altLang="ko-KR" dirty="0"/>
              <a:t>, </a:t>
            </a:r>
            <a:r>
              <a:rPr lang="ko-KR" altLang="en-US" dirty="0"/>
              <a:t>콘솔 환경에서 진단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스위치방식</a:t>
            </a:r>
            <a:endParaRPr lang="en-US" altLang="ko-KR" dirty="0"/>
          </a:p>
          <a:p>
            <a:pPr lvl="2"/>
            <a:r>
              <a:rPr lang="ko-KR" altLang="en-US" dirty="0"/>
              <a:t>수집하려는 </a:t>
            </a:r>
            <a:r>
              <a:rPr lang="ko-KR" altLang="en-US" dirty="0" err="1"/>
              <a:t>모바일</a:t>
            </a:r>
            <a:r>
              <a:rPr lang="ko-KR" altLang="en-US" dirty="0"/>
              <a:t> 디바이스와 </a:t>
            </a:r>
            <a:r>
              <a:rPr lang="ko-KR" altLang="en-US" dirty="0" err="1"/>
              <a:t>게이트웨이</a:t>
            </a:r>
            <a:r>
              <a:rPr lang="ko-KR" altLang="en-US" dirty="0"/>
              <a:t> 지정 </a:t>
            </a:r>
            <a:r>
              <a:rPr lang="en-US" altLang="ko-KR" dirty="0"/>
              <a:t>-&gt;</a:t>
            </a:r>
            <a:r>
              <a:rPr lang="ko-KR" altLang="en-US" dirty="0"/>
              <a:t>진단 </a:t>
            </a:r>
            <a:r>
              <a:rPr lang="en-US" altLang="ko-KR" dirty="0"/>
              <a:t>PC</a:t>
            </a:r>
            <a:r>
              <a:rPr lang="ko-KR" altLang="en-US" dirty="0"/>
              <a:t>에서 </a:t>
            </a:r>
            <a:r>
              <a:rPr lang="ko-KR" altLang="en-US" dirty="0" err="1"/>
              <a:t>모니터링할</a:t>
            </a:r>
            <a:r>
              <a:rPr lang="ko-KR" altLang="en-US" dirty="0"/>
              <a:t> 수 있게</a:t>
            </a:r>
            <a:endParaRPr lang="en-US" altLang="ko-KR" dirty="0"/>
          </a:p>
          <a:p>
            <a:pPr lvl="2"/>
            <a:r>
              <a:rPr lang="ko-KR" altLang="en-US" dirty="0" err="1"/>
              <a:t>스푸핑</a:t>
            </a:r>
            <a:r>
              <a:rPr lang="ko-KR" altLang="en-US" dirty="0"/>
              <a:t> 공격의 원리 </a:t>
            </a:r>
            <a:r>
              <a:rPr lang="en-US" altLang="ko-KR" dirty="0"/>
              <a:t>– </a:t>
            </a:r>
            <a:r>
              <a:rPr lang="en-US" altLang="ko-KR" dirty="0" err="1"/>
              <a:t>Cain&amp;Abel</a:t>
            </a:r>
            <a:r>
              <a:rPr lang="en-US" altLang="ko-KR" dirty="0"/>
              <a:t> (ARP)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Ad-hoc</a:t>
            </a:r>
            <a:r>
              <a:rPr lang="ko-KR" altLang="en-US" dirty="0">
                <a:sym typeface="Wingdings" panose="05000000000000000000" pitchFamily="2" charset="2"/>
              </a:rPr>
              <a:t> 이용</a:t>
            </a:r>
            <a:endParaRPr lang="en-US" altLang="ko-KR" dirty="0"/>
          </a:p>
          <a:p>
            <a:r>
              <a:rPr lang="ko-KR" altLang="en-US" dirty="0" err="1"/>
              <a:t>모바일</a:t>
            </a:r>
            <a:r>
              <a:rPr lang="ko-KR" altLang="en-US" dirty="0"/>
              <a:t> 디바이스에서 직접 </a:t>
            </a:r>
            <a:r>
              <a:rPr lang="ko-KR" altLang="en-US" dirty="0" err="1"/>
              <a:t>패킷</a:t>
            </a:r>
            <a:r>
              <a:rPr lang="ko-KR" altLang="en-US" dirty="0"/>
              <a:t> 정보 </a:t>
            </a:r>
            <a:r>
              <a:rPr lang="ko-KR" altLang="en-US" dirty="0" err="1"/>
              <a:t>캡쳐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381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 err="1"/>
              <a:t>패킷</a:t>
            </a:r>
            <a:r>
              <a:rPr lang="ko-KR" altLang="en-US" dirty="0"/>
              <a:t> 분석 점검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USB </a:t>
            </a:r>
            <a:r>
              <a:rPr lang="ko-KR" altLang="en-US" dirty="0"/>
              <a:t>타입의 무선 </a:t>
            </a:r>
            <a:r>
              <a:rPr lang="en-US" altLang="ko-KR" dirty="0"/>
              <a:t>AP</a:t>
            </a:r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– Ad-hoc </a:t>
            </a:r>
            <a:r>
              <a:rPr lang="ko-KR" altLang="en-US" dirty="0"/>
              <a:t>사용 제한</a:t>
            </a:r>
            <a:endParaRPr lang="en-US" altLang="ko-KR" dirty="0"/>
          </a:p>
          <a:p>
            <a:pPr lvl="2"/>
            <a:r>
              <a:rPr lang="ko-KR" altLang="en-US" dirty="0"/>
              <a:t>무선 </a:t>
            </a:r>
            <a:r>
              <a:rPr lang="en-US" altLang="ko-KR" dirty="0"/>
              <a:t>AP / </a:t>
            </a:r>
            <a:r>
              <a:rPr lang="ko-KR" altLang="en-US" dirty="0"/>
              <a:t>정적 </a:t>
            </a:r>
            <a:r>
              <a:rPr lang="en-US" altLang="ko-KR" dirty="0"/>
              <a:t>Ad-hoc </a:t>
            </a:r>
            <a:r>
              <a:rPr lang="ko-KR" altLang="en-US" dirty="0"/>
              <a:t>사용 가능</a:t>
            </a:r>
            <a:endParaRPr lang="en-US" altLang="ko-KR" dirty="0"/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 USB </a:t>
            </a:r>
            <a:r>
              <a:rPr lang="ko-KR" altLang="en-US" dirty="0">
                <a:sym typeface="Wingdings" panose="05000000000000000000" pitchFamily="2" charset="2"/>
              </a:rPr>
              <a:t>타입 </a:t>
            </a:r>
            <a:r>
              <a:rPr lang="en-US" altLang="ko-KR" dirty="0">
                <a:sym typeface="Wingdings" panose="05000000000000000000" pitchFamily="2" charset="2"/>
              </a:rPr>
              <a:t>AP / </a:t>
            </a:r>
            <a:r>
              <a:rPr lang="ko-KR" altLang="en-US" dirty="0">
                <a:sym typeface="Wingdings" panose="05000000000000000000" pitchFamily="2" charset="2"/>
              </a:rPr>
              <a:t>로컬에서 </a:t>
            </a:r>
            <a:r>
              <a:rPr lang="ko-KR" altLang="en-US" dirty="0" err="1">
                <a:sym typeface="Wingdings" panose="05000000000000000000" pitchFamily="2" charset="2"/>
              </a:rPr>
              <a:t>앱</a:t>
            </a:r>
            <a:r>
              <a:rPr lang="ko-KR" altLang="en-US" dirty="0">
                <a:sym typeface="Wingdings" panose="05000000000000000000" pitchFamily="2" charset="2"/>
              </a:rPr>
              <a:t> 설치 후 디바이스에서 직접 수집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무선 </a:t>
            </a:r>
            <a:r>
              <a:rPr lang="en-US" altLang="ko-KR" dirty="0">
                <a:sym typeface="Wingdings" panose="05000000000000000000" pitchFamily="2" charset="2"/>
              </a:rPr>
              <a:t>AP</a:t>
            </a:r>
          </a:p>
        </p:txBody>
      </p:sp>
    </p:spTree>
    <p:extLst>
      <p:ext uri="{BB962C8B-B14F-4D97-AF65-F5344CB8AC3E}">
        <p14:creationId xmlns:p14="http://schemas.microsoft.com/office/powerpoint/2010/main" val="1735796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디바이스 플랫폼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플랫폼 변경 </a:t>
            </a:r>
            <a:r>
              <a:rPr lang="en-US" altLang="ko-KR" dirty="0"/>
              <a:t>-&gt; ‘</a:t>
            </a:r>
            <a:r>
              <a:rPr lang="ko-KR" altLang="en-US" dirty="0" err="1"/>
              <a:t>루팅</a:t>
            </a:r>
            <a:r>
              <a:rPr lang="en-US" altLang="ko-KR" dirty="0"/>
              <a:t>(rooting)’</a:t>
            </a:r>
          </a:p>
          <a:p>
            <a:pPr lvl="1"/>
            <a:r>
              <a:rPr lang="ko-KR" altLang="en-US" dirty="0"/>
              <a:t>시스템 최고 권한인 </a:t>
            </a:r>
            <a:r>
              <a:rPr lang="en-US" altLang="ko-KR" dirty="0"/>
              <a:t>Root </a:t>
            </a:r>
            <a:r>
              <a:rPr lang="ko-KR" altLang="en-US" dirty="0"/>
              <a:t>권한을 얻는 행위</a:t>
            </a:r>
            <a:endParaRPr lang="en-US" altLang="ko-KR" dirty="0"/>
          </a:p>
          <a:p>
            <a:r>
              <a:rPr lang="ko-KR" altLang="en-US" dirty="0"/>
              <a:t>공격 코드</a:t>
            </a:r>
            <a:endParaRPr lang="en-US" altLang="ko-KR" dirty="0"/>
          </a:p>
          <a:p>
            <a:pPr lvl="1"/>
            <a:r>
              <a:rPr lang="ko-KR" altLang="en-US" dirty="0" err="1"/>
              <a:t>제로데이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2"/>
            <a:r>
              <a:rPr lang="ko-KR" altLang="en-US" dirty="0" err="1"/>
              <a:t>셸코드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2"/>
            <a:r>
              <a:rPr lang="en-US" altLang="ko-KR" dirty="0"/>
              <a:t>DBD(drive by download) </a:t>
            </a:r>
            <a:r>
              <a:rPr lang="ko-KR" altLang="en-US" dirty="0"/>
              <a:t>공격</a:t>
            </a:r>
            <a:endParaRPr lang="en-US" altLang="ko-KR" dirty="0"/>
          </a:p>
          <a:p>
            <a:pPr lvl="3"/>
            <a:r>
              <a:rPr lang="ko-KR" altLang="en-US" dirty="0" err="1"/>
              <a:t>안드로이드에</a:t>
            </a:r>
            <a:r>
              <a:rPr lang="ko-KR" altLang="en-US" dirty="0"/>
              <a:t> </a:t>
            </a:r>
            <a:r>
              <a:rPr lang="en-US" altLang="ko-KR" dirty="0" err="1"/>
              <a:t>su</a:t>
            </a:r>
            <a:r>
              <a:rPr lang="en-US" altLang="ko-KR" dirty="0"/>
              <a:t> </a:t>
            </a:r>
            <a:r>
              <a:rPr lang="ko-KR" altLang="en-US" dirty="0"/>
              <a:t>바이너리 삽입</a:t>
            </a:r>
            <a:endParaRPr lang="en-US" altLang="ko-KR" dirty="0"/>
          </a:p>
          <a:p>
            <a:pPr lvl="2"/>
            <a:r>
              <a:rPr lang="ko-KR" altLang="en-US" dirty="0" err="1"/>
              <a:t>모바일</a:t>
            </a:r>
            <a:r>
              <a:rPr lang="ko-KR" altLang="en-US" dirty="0"/>
              <a:t> 기기의 기본 복구 모드 이용</a:t>
            </a:r>
            <a:endParaRPr lang="en-US" altLang="ko-KR" dirty="0"/>
          </a:p>
          <a:p>
            <a:pPr lvl="3"/>
            <a:r>
              <a:rPr lang="ko-KR" altLang="en-US" dirty="0"/>
              <a:t>특정 바이너리 삽입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4263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디바이스 플랫폼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CVE-2012-6422</a:t>
            </a:r>
          </a:p>
          <a:p>
            <a:pPr lvl="1"/>
            <a:r>
              <a:rPr lang="en-US" altLang="ko-KR" dirty="0"/>
              <a:t>/dev/</a:t>
            </a:r>
            <a:r>
              <a:rPr lang="en-US" altLang="ko-KR" dirty="0" err="1"/>
              <a:t>exynos</a:t>
            </a:r>
            <a:r>
              <a:rPr lang="en-US" altLang="ko-KR" dirty="0"/>
              <a:t>-mem </a:t>
            </a:r>
            <a:r>
              <a:rPr lang="ko-KR" altLang="en-US" dirty="0"/>
              <a:t>물리적 메모리 접근권한</a:t>
            </a:r>
            <a:endParaRPr lang="en-US" altLang="ko-KR" dirty="0"/>
          </a:p>
          <a:p>
            <a:pPr lvl="1"/>
            <a:r>
              <a:rPr lang="en-US" altLang="ko-KR" dirty="0"/>
              <a:t>/dev : sys </a:t>
            </a:r>
            <a:r>
              <a:rPr lang="en-US" altLang="ko-KR" dirty="0" err="1"/>
              <a:t>hw</a:t>
            </a:r>
            <a:r>
              <a:rPr lang="ko-KR" altLang="en-US" dirty="0"/>
              <a:t>에 접근할 수 있는 저장장치들이 저장되어 있는 곳</a:t>
            </a:r>
            <a:endParaRPr lang="en-US" altLang="ko-KR" dirty="0"/>
          </a:p>
          <a:p>
            <a:pPr lvl="1"/>
            <a:r>
              <a:rPr lang="ko-KR" altLang="en-US" dirty="0" err="1"/>
              <a:t>커널</a:t>
            </a:r>
            <a:r>
              <a:rPr lang="ko-KR" altLang="en-US" dirty="0"/>
              <a:t> 메모리 영역에 접근</a:t>
            </a:r>
            <a:endParaRPr lang="en-US" altLang="ko-KR" dirty="0"/>
          </a:p>
          <a:p>
            <a:pPr lvl="2"/>
            <a:r>
              <a:rPr lang="en-US" altLang="ko-KR" dirty="0"/>
              <a:t>/dev/</a:t>
            </a:r>
            <a:r>
              <a:rPr lang="en-US" altLang="ko-KR" dirty="0" err="1"/>
              <a:t>exynos</a:t>
            </a:r>
            <a:r>
              <a:rPr lang="en-US" altLang="ko-KR" dirty="0"/>
              <a:t>-mem </a:t>
            </a:r>
            <a:r>
              <a:rPr lang="ko-KR" altLang="en-US" dirty="0"/>
              <a:t>열고</a:t>
            </a:r>
            <a:r>
              <a:rPr lang="en-US" altLang="ko-KR" dirty="0"/>
              <a:t>, (</a:t>
            </a:r>
            <a:r>
              <a:rPr lang="en-US" altLang="ko-KR" dirty="0" err="1"/>
              <a:t>rw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 err="1"/>
              <a:t>Mmap</a:t>
            </a:r>
            <a:r>
              <a:rPr lang="en-US" altLang="ko-KR" dirty="0"/>
              <a:t> </a:t>
            </a:r>
            <a:r>
              <a:rPr lang="ko-KR" altLang="en-US" dirty="0"/>
              <a:t>이용하여 </a:t>
            </a:r>
            <a:endParaRPr lang="en-US" altLang="ko-KR" dirty="0"/>
          </a:p>
          <a:p>
            <a:pPr lvl="2"/>
            <a:r>
              <a:rPr lang="en-US" altLang="ko-KR" dirty="0"/>
              <a:t>kernel</a:t>
            </a:r>
            <a:r>
              <a:rPr lang="ko-KR" altLang="en-US" dirty="0"/>
              <a:t> 영역만큼 크기의 </a:t>
            </a:r>
            <a:r>
              <a:rPr lang="en-US" altLang="ko-KR" dirty="0"/>
              <a:t>offset</a:t>
            </a:r>
            <a:r>
              <a:rPr lang="ko-KR" altLang="en-US" dirty="0"/>
              <a:t> 지정</a:t>
            </a:r>
            <a:endParaRPr lang="en-US" altLang="ko-KR" dirty="0"/>
          </a:p>
          <a:p>
            <a:pPr lvl="1"/>
            <a:r>
              <a:rPr lang="ko-KR" altLang="en-US" dirty="0"/>
              <a:t>루트 권한 얻기 위해</a:t>
            </a:r>
            <a:r>
              <a:rPr lang="en-US" altLang="ko-KR" dirty="0"/>
              <a:t>,</a:t>
            </a:r>
          </a:p>
          <a:p>
            <a:pPr lvl="2"/>
            <a:r>
              <a:rPr lang="ko-KR" altLang="en-US" dirty="0"/>
              <a:t>심볼주소 </a:t>
            </a:r>
            <a:r>
              <a:rPr lang="en-US" altLang="ko-KR" dirty="0"/>
              <a:t>- </a:t>
            </a:r>
            <a:r>
              <a:rPr lang="en-US" altLang="ko-KR" dirty="0" err="1"/>
              <a:t>sys_setresuid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 err="1"/>
              <a:t>Syscall</a:t>
            </a:r>
            <a:r>
              <a:rPr lang="en-US" altLang="ko-KR" dirty="0"/>
              <a:t> </a:t>
            </a:r>
            <a:r>
              <a:rPr lang="ko-KR" altLang="en-US" dirty="0"/>
              <a:t>할 때 필요</a:t>
            </a:r>
            <a:endParaRPr lang="en-US" altLang="ko-KR" dirty="0"/>
          </a:p>
          <a:p>
            <a:pPr lvl="2"/>
            <a:r>
              <a:rPr lang="en-US" altLang="ko-KR" dirty="0"/>
              <a:t>Cat /proc/</a:t>
            </a:r>
            <a:r>
              <a:rPr lang="en-US" altLang="ko-KR" dirty="0" err="1"/>
              <a:t>kallsyms</a:t>
            </a:r>
            <a:endParaRPr lang="en-US" altLang="ko-KR" dirty="0"/>
          </a:p>
          <a:p>
            <a:pPr lvl="2"/>
            <a:r>
              <a:rPr lang="en-US" altLang="ko-KR" dirty="0" err="1"/>
              <a:t>Execv</a:t>
            </a:r>
            <a:r>
              <a:rPr lang="en-US" altLang="ko-KR" dirty="0"/>
              <a:t>(“/system/bin/sh”,0,0)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471329" y="2838405"/>
            <a:ext cx="6089544" cy="1748091"/>
            <a:chOff x="6102456" y="870471"/>
            <a:chExt cx="6089544" cy="1748091"/>
          </a:xfrm>
        </p:grpSpPr>
        <p:sp>
          <p:nvSpPr>
            <p:cNvPr id="4" name="직사각형 3"/>
            <p:cNvSpPr/>
            <p:nvPr/>
          </p:nvSpPr>
          <p:spPr>
            <a:xfrm>
              <a:off x="10056440" y="1556792"/>
              <a:ext cx="1728192" cy="7200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Kernel</a:t>
              </a:r>
              <a:r>
                <a:rPr lang="ko-KR" altLang="en-US" dirty="0"/>
                <a:t>영역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888088" y="1556792"/>
              <a:ext cx="3183843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User</a:t>
              </a:r>
              <a:r>
                <a:rPr lang="ko-KR" altLang="en-US" dirty="0"/>
                <a:t>영역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127188" y="1187460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0~3G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275708" y="1187460"/>
              <a:ext cx="1308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3G~4G, 1G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02456" y="2172805"/>
              <a:ext cx="1571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0x00000000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70118" y="2243991"/>
              <a:ext cx="1534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0xc0000000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149873" y="870471"/>
              <a:ext cx="1560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0x40000000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146521" y="2249230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0xffffffff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519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기본 개념</a:t>
            </a: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5667372" y="4214818"/>
            <a:ext cx="846138" cy="846138"/>
          </a:xfrm>
          <a:prstGeom prst="ellipse">
            <a:avLst/>
          </a:prstGeom>
          <a:noFill/>
          <a:ln w="76200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latinLnBrk="0" hangingPunct="0"/>
            <a:r>
              <a:rPr lang="en-AU" altLang="en-AU" sz="4800" b="1" dirty="0">
                <a:solidFill>
                  <a:srgbClr val="5F5F5F"/>
                </a:solidFill>
                <a:latin typeface="Helvetica" pitchFamily="34" charset="0"/>
              </a:rPr>
              <a:t>1</a:t>
            </a:r>
            <a:endParaRPr lang="en-AU" altLang="en-AU" sz="2400" i="1" dirty="0">
              <a:solidFill>
                <a:srgbClr val="5F5F5F"/>
              </a:solidFill>
              <a:latin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디바이스 플랫폼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테그라크</a:t>
            </a:r>
            <a:r>
              <a:rPr lang="ko-KR" altLang="en-US" dirty="0"/>
              <a:t> </a:t>
            </a:r>
            <a:r>
              <a:rPr lang="ko-KR" altLang="en-US" dirty="0" err="1"/>
              <a:t>커널</a:t>
            </a:r>
            <a:endParaRPr lang="en-US" altLang="ko-KR" dirty="0"/>
          </a:p>
          <a:p>
            <a:pPr lvl="1"/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커널</a:t>
            </a:r>
            <a:r>
              <a:rPr lang="ko-KR" altLang="en-US" dirty="0"/>
              <a:t> </a:t>
            </a:r>
            <a:r>
              <a:rPr lang="en-US" altLang="ko-KR" dirty="0"/>
              <a:t>for Samsung Galaxy</a:t>
            </a:r>
          </a:p>
          <a:p>
            <a:pPr lvl="1"/>
            <a:r>
              <a:rPr lang="ko-KR" altLang="en-US" dirty="0"/>
              <a:t>삼성에서 정식으로 배포되는 </a:t>
            </a:r>
            <a:r>
              <a:rPr lang="ko-KR" altLang="en-US" dirty="0" err="1"/>
              <a:t>펌웨어에</a:t>
            </a:r>
            <a:r>
              <a:rPr lang="ko-KR" altLang="en-US" dirty="0"/>
              <a:t> 포함된 </a:t>
            </a:r>
            <a:r>
              <a:rPr lang="ko-KR" altLang="en-US" dirty="0" err="1"/>
              <a:t>커널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실행 파일 </a:t>
            </a:r>
            <a:r>
              <a:rPr lang="en-US" altLang="ko-KR" dirty="0"/>
              <a:t>+ </a:t>
            </a:r>
            <a:r>
              <a:rPr lang="ko-KR" altLang="en-US" dirty="0"/>
              <a:t>유틸리티</a:t>
            </a:r>
            <a:endParaRPr lang="en-US" altLang="ko-KR" dirty="0"/>
          </a:p>
          <a:p>
            <a:pPr lvl="1"/>
            <a:r>
              <a:rPr lang="ko-KR" altLang="en-US" dirty="0"/>
              <a:t>오딘</a:t>
            </a:r>
            <a:endParaRPr lang="en-US" altLang="ko-KR" dirty="0"/>
          </a:p>
          <a:p>
            <a:pPr lvl="2"/>
            <a:r>
              <a:rPr lang="ko-KR" altLang="en-US" dirty="0" err="1"/>
              <a:t>테그라크</a:t>
            </a:r>
            <a:r>
              <a:rPr lang="ko-KR" altLang="en-US" dirty="0"/>
              <a:t> </a:t>
            </a:r>
            <a:r>
              <a:rPr lang="ko-KR" altLang="en-US" dirty="0" err="1"/>
              <a:t>커널을</a:t>
            </a:r>
            <a:r>
              <a:rPr lang="ko-KR" altLang="en-US" dirty="0"/>
              <a:t> </a:t>
            </a:r>
            <a:r>
              <a:rPr lang="ko-KR" altLang="en-US" dirty="0" err="1"/>
              <a:t>안드로이드</a:t>
            </a:r>
            <a:r>
              <a:rPr lang="ko-KR" altLang="en-US" dirty="0"/>
              <a:t>  기기로 업로드</a:t>
            </a:r>
            <a:endParaRPr lang="en-US" altLang="ko-KR" dirty="0"/>
          </a:p>
          <a:p>
            <a:r>
              <a:rPr lang="en-US" altLang="ko-KR" dirty="0"/>
              <a:t>CF-Auto-Root</a:t>
            </a:r>
          </a:p>
          <a:p>
            <a:pPr lvl="1"/>
            <a:r>
              <a:rPr lang="en-US" altLang="ko-KR" dirty="0" err="1"/>
              <a:t>SuperSu</a:t>
            </a:r>
            <a:r>
              <a:rPr lang="en-US" altLang="ko-KR" dirty="0"/>
              <a:t> </a:t>
            </a:r>
            <a:r>
              <a:rPr lang="ko-KR" altLang="en-US" dirty="0"/>
              <a:t>바이너리</a:t>
            </a:r>
            <a:r>
              <a:rPr lang="en-US" altLang="ko-KR" dirty="0"/>
              <a:t>, Stock recovery </a:t>
            </a:r>
            <a:r>
              <a:rPr lang="ko-KR" altLang="en-US" dirty="0"/>
              <a:t>손쉽게 설치 가능하게 함</a:t>
            </a:r>
          </a:p>
        </p:txBody>
      </p:sp>
    </p:spTree>
    <p:extLst>
      <p:ext uri="{BB962C8B-B14F-4D97-AF65-F5344CB8AC3E}">
        <p14:creationId xmlns:p14="http://schemas.microsoft.com/office/powerpoint/2010/main" val="1993830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 err="1"/>
              <a:t>안드로이드</a:t>
            </a:r>
            <a:r>
              <a:rPr lang="ko-KR" altLang="en-US" dirty="0"/>
              <a:t> 진단 도구 설명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adb</a:t>
            </a:r>
            <a:endParaRPr lang="en-US" altLang="ko-KR" dirty="0"/>
          </a:p>
          <a:p>
            <a:pPr lvl="1"/>
            <a:r>
              <a:rPr lang="en-US" altLang="ko-KR" dirty="0" err="1"/>
              <a:t>Adb</a:t>
            </a:r>
            <a:r>
              <a:rPr lang="en-US" altLang="ko-KR" dirty="0"/>
              <a:t> devices</a:t>
            </a:r>
          </a:p>
          <a:p>
            <a:pPr lvl="1"/>
            <a:r>
              <a:rPr lang="en-US" altLang="ko-KR" dirty="0" err="1"/>
              <a:t>Adb</a:t>
            </a:r>
            <a:r>
              <a:rPr lang="en-US" altLang="ko-KR" dirty="0"/>
              <a:t> connect &lt;host&gt;[:&lt;port&gt;] / 5555: TCP</a:t>
            </a:r>
            <a:r>
              <a:rPr lang="ko-KR" altLang="en-US" dirty="0"/>
              <a:t>포트</a:t>
            </a:r>
            <a:endParaRPr lang="en-US" altLang="ko-KR" dirty="0"/>
          </a:p>
          <a:p>
            <a:pPr lvl="1"/>
            <a:r>
              <a:rPr lang="en-US" altLang="ko-KR" dirty="0" err="1"/>
              <a:t>Adb</a:t>
            </a:r>
            <a:r>
              <a:rPr lang="en-US" altLang="ko-KR" dirty="0"/>
              <a:t> shell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en-US" altLang="ko-KR" dirty="0"/>
              <a:t>Pull</a:t>
            </a:r>
            <a:r>
              <a:rPr lang="ko-KR" altLang="en-US" dirty="0"/>
              <a:t> 통해 </a:t>
            </a:r>
            <a:r>
              <a:rPr lang="en-US" altLang="ko-KR" dirty="0" err="1"/>
              <a:t>apk</a:t>
            </a:r>
            <a:r>
              <a:rPr lang="en-US" altLang="ko-KR" dirty="0"/>
              <a:t> </a:t>
            </a:r>
            <a:r>
              <a:rPr lang="ko-KR" altLang="en-US" dirty="0"/>
              <a:t>가져오기 가능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FBB257-3635-476A-B241-C3135A8EA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50" t="45800" r="19879" b="29849"/>
          <a:stretch/>
        </p:blipFill>
        <p:spPr>
          <a:xfrm>
            <a:off x="4439816" y="3284984"/>
            <a:ext cx="748883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13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 err="1"/>
              <a:t>안드로이드</a:t>
            </a:r>
            <a:r>
              <a:rPr lang="ko-KR" altLang="en-US" dirty="0"/>
              <a:t> 진단 도구 설명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Logcat</a:t>
            </a:r>
          </a:p>
          <a:p>
            <a:pPr lvl="1"/>
            <a:r>
              <a:rPr lang="ko-KR" altLang="en-US" dirty="0"/>
              <a:t>실시간 함수</a:t>
            </a:r>
            <a:r>
              <a:rPr lang="en-US" altLang="ko-KR" dirty="0"/>
              <a:t>, </a:t>
            </a:r>
            <a:r>
              <a:rPr lang="ko-KR" altLang="en-US" dirty="0"/>
              <a:t>메소드</a:t>
            </a:r>
            <a:r>
              <a:rPr lang="en-US" altLang="ko-KR" dirty="0"/>
              <a:t>, </a:t>
            </a:r>
            <a:r>
              <a:rPr lang="ko-KR" altLang="en-US" dirty="0"/>
              <a:t>에러 정보 확인</a:t>
            </a:r>
            <a:endParaRPr lang="en-US" altLang="ko-KR" dirty="0"/>
          </a:p>
          <a:p>
            <a:pPr lvl="1"/>
            <a:r>
              <a:rPr lang="ko-KR" altLang="en-US" dirty="0"/>
              <a:t>동적 분석 시</a:t>
            </a:r>
            <a:endParaRPr lang="en-US" altLang="ko-KR" dirty="0"/>
          </a:p>
          <a:p>
            <a:pPr lvl="2"/>
            <a:r>
              <a:rPr lang="en-US" altLang="ko-KR" dirty="0"/>
              <a:t>Grep </a:t>
            </a:r>
            <a:r>
              <a:rPr lang="ko-KR" altLang="en-US" dirty="0"/>
              <a:t>이용 특정 패턴 확인</a:t>
            </a:r>
            <a:endParaRPr lang="en-US" altLang="ko-KR" dirty="0"/>
          </a:p>
          <a:p>
            <a:pPr lvl="2"/>
            <a:r>
              <a:rPr lang="ko-KR" altLang="en-US" dirty="0"/>
              <a:t>악의적 서버 및 </a:t>
            </a:r>
            <a:r>
              <a:rPr lang="en-US" altLang="ko-KR" dirty="0"/>
              <a:t>API </a:t>
            </a:r>
            <a:r>
              <a:rPr lang="ko-KR" altLang="en-US" dirty="0"/>
              <a:t>사용 정보</a:t>
            </a:r>
            <a:endParaRPr lang="en-US" altLang="ko-KR" dirty="0"/>
          </a:p>
          <a:p>
            <a:pPr lvl="1"/>
            <a:r>
              <a:rPr lang="en-US" altLang="ko-KR" dirty="0"/>
              <a:t>-f &lt;</a:t>
            </a:r>
            <a:r>
              <a:rPr lang="ko-KR" altLang="en-US" dirty="0"/>
              <a:t>파일명</a:t>
            </a:r>
            <a:r>
              <a:rPr lang="en-US" altLang="ko-KR" dirty="0"/>
              <a:t>&gt; : </a:t>
            </a:r>
            <a:r>
              <a:rPr lang="ko-KR" altLang="en-US" dirty="0"/>
              <a:t>저장</a:t>
            </a:r>
            <a:endParaRPr lang="en-US" altLang="ko-KR" dirty="0"/>
          </a:p>
          <a:p>
            <a:pPr lvl="1"/>
            <a:r>
              <a:rPr lang="ko-KR" altLang="en-US" dirty="0"/>
              <a:t>왼쪽의 약자</a:t>
            </a:r>
            <a:endParaRPr lang="en-US" altLang="ko-KR" dirty="0"/>
          </a:p>
          <a:p>
            <a:pPr lvl="2"/>
            <a:r>
              <a:rPr lang="en-US" altLang="ko-KR" dirty="0"/>
              <a:t>Verbose / Debug / Information / Error / Warning / Fatal / Silent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3D137B-F61E-4410-AE6E-CE1829CB9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82" t="23334" r="10427" b="65602"/>
          <a:stretch/>
        </p:blipFill>
        <p:spPr>
          <a:xfrm>
            <a:off x="911424" y="4941168"/>
            <a:ext cx="9740129" cy="124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45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3F087-1439-4FF5-B417-3E2193D9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안드로이드 진단 도구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DC03FB-AE11-491B-8CC7-D5E5E32D3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Pm (package manager)</a:t>
            </a:r>
          </a:p>
          <a:p>
            <a:pPr lvl="1"/>
            <a:r>
              <a:rPr lang="en-US" altLang="ko-KR" dirty="0"/>
              <a:t>List permissions</a:t>
            </a:r>
          </a:p>
          <a:p>
            <a:pPr lvl="2"/>
            <a:r>
              <a:rPr lang="ko-KR" altLang="en-US" dirty="0"/>
              <a:t>각 패키지에 대한 권한 정보 출력</a:t>
            </a:r>
            <a:endParaRPr lang="en-US" altLang="ko-KR" dirty="0"/>
          </a:p>
          <a:p>
            <a:pPr lvl="1"/>
            <a:r>
              <a:rPr lang="en-US" altLang="ko-KR" dirty="0"/>
              <a:t>Path &lt;</a:t>
            </a:r>
            <a:r>
              <a:rPr lang="ko-KR" altLang="en-US" dirty="0"/>
              <a:t>패키지명</a:t>
            </a:r>
            <a:r>
              <a:rPr lang="en-US" altLang="ko-KR" dirty="0"/>
              <a:t>&gt;</a:t>
            </a:r>
          </a:p>
          <a:p>
            <a:pPr lvl="2"/>
            <a:r>
              <a:rPr lang="ko-KR" altLang="en-US" dirty="0"/>
              <a:t>경로 출력</a:t>
            </a:r>
            <a:endParaRPr lang="en-US" altLang="ko-KR" dirty="0"/>
          </a:p>
          <a:p>
            <a:r>
              <a:rPr lang="en-US" altLang="ko-KR" dirty="0" err="1"/>
              <a:t>Busybox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Dmesg</a:t>
            </a:r>
            <a:r>
              <a:rPr lang="en-US" altLang="ko-KR" dirty="0"/>
              <a:t> : </a:t>
            </a:r>
            <a:r>
              <a:rPr lang="ko-KR" altLang="en-US" dirty="0"/>
              <a:t>디버깅 상세 정보</a:t>
            </a:r>
            <a:endParaRPr lang="en-US" altLang="ko-KR" dirty="0"/>
          </a:p>
          <a:p>
            <a:pPr lvl="1"/>
            <a:r>
              <a:rPr lang="en-US" altLang="ko-KR" dirty="0"/>
              <a:t>Ps : </a:t>
            </a:r>
            <a:r>
              <a:rPr lang="ko-KR" altLang="en-US" dirty="0"/>
              <a:t>프로세스 정보</a:t>
            </a:r>
            <a:endParaRPr lang="en-US" altLang="ko-KR" dirty="0"/>
          </a:p>
          <a:p>
            <a:pPr lvl="1"/>
            <a:r>
              <a:rPr lang="en-US" altLang="ko-KR" dirty="0" err="1"/>
              <a:t>Pscan</a:t>
            </a:r>
            <a:r>
              <a:rPr lang="en-US" altLang="ko-KR" dirty="0"/>
              <a:t> : </a:t>
            </a:r>
            <a:r>
              <a:rPr lang="ko-KR" altLang="en-US" dirty="0"/>
              <a:t>포트 정보</a:t>
            </a:r>
            <a:endParaRPr lang="en-US" altLang="ko-KR" dirty="0"/>
          </a:p>
          <a:p>
            <a:pPr lvl="1"/>
            <a:r>
              <a:rPr lang="en-US" altLang="ko-KR" dirty="0" err="1"/>
              <a:t>Wget</a:t>
            </a:r>
            <a:r>
              <a:rPr lang="en-US" altLang="ko-KR" dirty="0"/>
              <a:t> : </a:t>
            </a:r>
            <a:r>
              <a:rPr lang="ko-KR" altLang="en-US" dirty="0"/>
              <a:t>파일 가져오기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9009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에디터를 이용한 파일 포맷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010 </a:t>
            </a:r>
            <a:r>
              <a:rPr lang="ko-KR" altLang="en-US" dirty="0"/>
              <a:t>에디터 </a:t>
            </a:r>
            <a:r>
              <a:rPr lang="en-US" altLang="ko-KR" dirty="0"/>
              <a:t>– </a:t>
            </a:r>
            <a:r>
              <a:rPr lang="en-US" altLang="ko-KR" dirty="0" err="1"/>
              <a:t>dex</a:t>
            </a:r>
            <a:r>
              <a:rPr lang="en-US" altLang="ko-KR" dirty="0"/>
              <a:t> </a:t>
            </a:r>
            <a:r>
              <a:rPr lang="ko-KR" altLang="en-US" dirty="0"/>
              <a:t>파일 구조 파악 툴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57F149-696C-41C4-B1B2-C25D38601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66" t="20671" r="26966" b="60560"/>
          <a:stretch/>
        </p:blipFill>
        <p:spPr>
          <a:xfrm>
            <a:off x="652064" y="2204864"/>
            <a:ext cx="8739622" cy="20028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65A853-2D2B-4C4C-91EF-B3EA37C63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66" t="60483" r="26966" b="29280"/>
          <a:stretch/>
        </p:blipFill>
        <p:spPr>
          <a:xfrm>
            <a:off x="652064" y="4164993"/>
            <a:ext cx="8748112" cy="109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20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48686" y="3140838"/>
            <a:ext cx="675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안드로이드는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운영체제와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미들웨어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그리고 핵심 애플리케이션을 포함하는 소프트웨어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스택이다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</a:p>
          <a:p>
            <a:pPr algn="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2" t="22089" r="9023" b="16781"/>
          <a:stretch/>
        </p:blipFill>
        <p:spPr bwMode="auto">
          <a:xfrm>
            <a:off x="1919536" y="1412775"/>
            <a:ext cx="8617908" cy="447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82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화살표 연결선 17"/>
          <p:cNvCxnSpPr/>
          <p:nvPr/>
        </p:nvCxnSpPr>
        <p:spPr>
          <a:xfrm>
            <a:off x="8617511" y="2997811"/>
            <a:ext cx="0" cy="223224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>
            <a:stCxn id="12" idx="2"/>
            <a:endCxn id="13" idx="0"/>
          </p:cNvCxnSpPr>
          <p:nvPr/>
        </p:nvCxnSpPr>
        <p:spPr>
          <a:xfrm>
            <a:off x="3228940" y="2996952"/>
            <a:ext cx="0" cy="223224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아키텍쳐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Java VM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Dalvik</a:t>
            </a:r>
            <a:r>
              <a:rPr lang="en-US" dirty="0"/>
              <a:t> VM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847528" y="3140968"/>
            <a:ext cx="2808312" cy="50405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자바 바이트코드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824784" y="2492896"/>
            <a:ext cx="2808312" cy="5040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자바 코드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24784" y="5229200"/>
            <a:ext cx="2808312" cy="50405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자바 바이트코드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198864" y="3140968"/>
            <a:ext cx="2808312" cy="50405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자바 바이트코드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176120" y="2492896"/>
            <a:ext cx="2808312" cy="5040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자바 코드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76120" y="5229200"/>
            <a:ext cx="2808312" cy="50405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달빅</a:t>
            </a:r>
            <a:r>
              <a:rPr lang="ko-KR" altLang="en-US" dirty="0"/>
              <a:t> 실행 파일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213355" y="3800346"/>
            <a:ext cx="2808312" cy="50405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달빅</a:t>
            </a:r>
            <a:r>
              <a:rPr lang="ko-KR" altLang="en-US" dirty="0"/>
              <a:t> 바이트코드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87888" y="2915652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 컴파일러</a:t>
            </a:r>
          </a:p>
        </p:txBody>
      </p:sp>
      <p:cxnSp>
        <p:nvCxnSpPr>
          <p:cNvPr id="20" name="직선 화살표 연결선 19"/>
          <p:cNvCxnSpPr>
            <a:stCxn id="7" idx="1"/>
          </p:cNvCxnSpPr>
          <p:nvPr/>
        </p:nvCxnSpPr>
        <p:spPr>
          <a:xfrm flipH="1">
            <a:off x="4633096" y="3100318"/>
            <a:ext cx="454792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6680448" y="3100318"/>
            <a:ext cx="495672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9912424" y="3717032"/>
            <a:ext cx="454792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367216" y="353236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DEX </a:t>
            </a:r>
            <a:r>
              <a:rPr lang="ko-KR" altLang="en-US" dirty="0"/>
              <a:t>컴파일러</a:t>
            </a:r>
            <a:endParaRPr lang="en-US" altLang="ko-KR" dirty="0"/>
          </a:p>
        </p:txBody>
      </p:sp>
      <p:sp>
        <p:nvSpPr>
          <p:cNvPr id="27" name="직사각형 26"/>
          <p:cNvSpPr/>
          <p:nvPr/>
        </p:nvSpPr>
        <p:spPr>
          <a:xfrm>
            <a:off x="2361981" y="2414192"/>
            <a:ext cx="7077579" cy="327636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76170" y="3175211"/>
            <a:ext cx="64492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2000" dirty="0"/>
              <a:t>개선된 메모리 관리</a:t>
            </a:r>
            <a:endParaRPr lang="en-US" altLang="ko-KR" sz="2000" dirty="0"/>
          </a:p>
          <a:p>
            <a:pPr marL="342900" indent="-342900">
              <a:buAutoNum type="arabicParenR"/>
            </a:pPr>
            <a:r>
              <a:rPr lang="ko-KR" altLang="en-US" sz="2000" dirty="0"/>
              <a:t>각 </a:t>
            </a:r>
            <a:r>
              <a:rPr lang="en-US" altLang="ko-KR" sz="2000" dirty="0"/>
              <a:t>app</a:t>
            </a:r>
            <a:r>
              <a:rPr lang="ko-KR" altLang="en-US" sz="2000" dirty="0"/>
              <a:t>은 권한 없이 다른 </a:t>
            </a:r>
            <a:r>
              <a:rPr lang="en-US" altLang="ko-KR" sz="2000" dirty="0"/>
              <a:t>app </a:t>
            </a:r>
            <a:r>
              <a:rPr lang="ko-KR" altLang="en-US" sz="2000" dirty="0"/>
              <a:t>방해 불가</a:t>
            </a:r>
            <a:endParaRPr lang="en-US" altLang="ko-KR" sz="2000" dirty="0"/>
          </a:p>
          <a:p>
            <a:pPr marL="342900" indent="-342900">
              <a:buAutoNum type="arabicParenR"/>
            </a:pPr>
            <a:r>
              <a:rPr lang="ko-KR" altLang="en-US" sz="2000" dirty="0" err="1"/>
              <a:t>스레딩</a:t>
            </a:r>
            <a:r>
              <a:rPr lang="ko-KR" altLang="en-US" sz="2000" dirty="0"/>
              <a:t> 지원</a:t>
            </a:r>
            <a:endParaRPr lang="en-US" altLang="ko-KR" sz="2000" dirty="0"/>
          </a:p>
          <a:p>
            <a:pPr marL="342900" indent="-342900">
              <a:buAutoNum type="arabicParenR"/>
            </a:pPr>
            <a:endParaRPr lang="en-US" altLang="ko-KR" sz="2000" dirty="0"/>
          </a:p>
          <a:p>
            <a:pPr marL="285750" indent="-285750">
              <a:buFont typeface="Wingdings"/>
              <a:buChar char="à"/>
            </a:pPr>
            <a:r>
              <a:rPr lang="ko-KR" altLang="en-US" sz="2000" dirty="0">
                <a:sym typeface="Wingdings" panose="05000000000000000000" pitchFamily="2" charset="2"/>
              </a:rPr>
              <a:t>효율적으로 여러 </a:t>
            </a:r>
            <a:r>
              <a:rPr lang="en-US" altLang="ko-KR" sz="2000" dirty="0">
                <a:sym typeface="Wingdings" panose="05000000000000000000" pitchFamily="2" charset="2"/>
              </a:rPr>
              <a:t>VM</a:t>
            </a:r>
            <a:r>
              <a:rPr lang="ko-KR" altLang="en-US" sz="2000" dirty="0">
                <a:sym typeface="Wingdings" panose="05000000000000000000" pitchFamily="2" charset="2"/>
              </a:rPr>
              <a:t>을 실행할 수 있게 설계되어 있음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r>
              <a:rPr lang="en-US" altLang="ko-KR" sz="2000" dirty="0">
                <a:sym typeface="Wingdings" panose="05000000000000000000" pitchFamily="2" charset="2"/>
              </a:rPr>
              <a:t>   </a:t>
            </a:r>
            <a:r>
              <a:rPr lang="en-US" altLang="ko-KR" sz="2000" b="1" dirty="0">
                <a:sym typeface="Wingdings" panose="05000000000000000000" pitchFamily="2" charset="2"/>
              </a:rPr>
              <a:t>- </a:t>
            </a:r>
            <a:r>
              <a:rPr lang="ko-KR" alt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각 </a:t>
            </a:r>
            <a:r>
              <a:rPr lang="en-US" altLang="ko-KR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app</a:t>
            </a:r>
            <a:r>
              <a:rPr lang="ko-KR" alt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을 자신의 프로세스로 실행</a:t>
            </a:r>
            <a:r>
              <a:rPr lang="ko-KR" altLang="en-US" sz="2000" b="1" dirty="0">
                <a:sym typeface="Wingdings" panose="05000000000000000000" pitchFamily="2" charset="2"/>
              </a:rPr>
              <a:t>하기 위해</a:t>
            </a:r>
            <a:r>
              <a:rPr lang="en-US" altLang="ko-KR" sz="2000" b="1" dirty="0">
                <a:sym typeface="Wingdings" panose="05000000000000000000" pitchFamily="2" charset="2"/>
              </a:rPr>
              <a:t>!</a:t>
            </a:r>
            <a:endParaRPr lang="ko-KR" altLang="en-US" sz="2000" b="1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" t="40890" r="54021" b="45845"/>
          <a:stretch/>
        </p:blipFill>
        <p:spPr bwMode="auto">
          <a:xfrm>
            <a:off x="2920450" y="5107535"/>
            <a:ext cx="5656882" cy="97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79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709120"/>
          </a:xfrm>
        </p:spPr>
        <p:txBody>
          <a:bodyPr/>
          <a:lstStyle/>
          <a:p>
            <a:r>
              <a:rPr lang="ko-KR" altLang="en-US" dirty="0"/>
              <a:t>파일 디렉터리 구조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" t="34534" r="37745" b="32977"/>
          <a:stretch/>
        </p:blipFill>
        <p:spPr bwMode="auto">
          <a:xfrm>
            <a:off x="791652" y="2276872"/>
            <a:ext cx="9848111" cy="2998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46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709120"/>
          </a:xfrm>
        </p:spPr>
        <p:txBody>
          <a:bodyPr/>
          <a:lstStyle/>
          <a:p>
            <a:r>
              <a:rPr lang="ko-KR" altLang="en-US" dirty="0" err="1"/>
              <a:t>앱의</a:t>
            </a:r>
            <a:r>
              <a:rPr lang="ko-KR" altLang="en-US" dirty="0"/>
              <a:t> 데이터를 제일 많이 획득할 수 있는 곳 </a:t>
            </a:r>
            <a:r>
              <a:rPr lang="en-US" altLang="ko-KR" dirty="0"/>
              <a:t>-&gt; /data/data/{</a:t>
            </a:r>
            <a:r>
              <a:rPr lang="ko-KR" altLang="en-US" dirty="0" err="1"/>
              <a:t>앱이름</a:t>
            </a:r>
            <a:r>
              <a:rPr lang="en-US" altLang="ko-KR" dirty="0"/>
              <a:t>}</a:t>
            </a:r>
          </a:p>
          <a:p>
            <a:pPr lvl="1"/>
            <a:r>
              <a:rPr lang="ko-KR" altLang="en-US" dirty="0" err="1"/>
              <a:t>앱</a:t>
            </a:r>
            <a:r>
              <a:rPr lang="ko-KR" altLang="en-US" dirty="0"/>
              <a:t> 취약점 진단</a:t>
            </a:r>
            <a:r>
              <a:rPr lang="en-US" altLang="ko-KR" dirty="0"/>
              <a:t>,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ko-KR" altLang="en-US" dirty="0" err="1"/>
              <a:t>포렌식</a:t>
            </a:r>
            <a:r>
              <a:rPr lang="ko-KR" altLang="en-US" dirty="0"/>
              <a:t> 수행 </a:t>
            </a:r>
            <a:r>
              <a:rPr lang="en-US" altLang="ko-KR" dirty="0"/>
              <a:t>(</a:t>
            </a:r>
            <a:r>
              <a:rPr lang="ko-KR" altLang="en-US" dirty="0"/>
              <a:t>서비스 인증 키</a:t>
            </a:r>
            <a:r>
              <a:rPr lang="en-US" altLang="ko-KR" dirty="0"/>
              <a:t>, </a:t>
            </a:r>
            <a:r>
              <a:rPr lang="ko-KR" altLang="en-US" dirty="0"/>
              <a:t>콘텐트 데이터</a:t>
            </a:r>
            <a:r>
              <a:rPr lang="en-US" altLang="ko-KR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설정 파일 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 t="34904" r="8707" b="37098"/>
          <a:stretch/>
        </p:blipFill>
        <p:spPr bwMode="auto">
          <a:xfrm>
            <a:off x="356223" y="2492896"/>
            <a:ext cx="11608231" cy="204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" t="72034" r="42706" b="6250"/>
          <a:stretch/>
        </p:blipFill>
        <p:spPr bwMode="auto">
          <a:xfrm>
            <a:off x="1703512" y="4562772"/>
            <a:ext cx="7921729" cy="177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6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db</a:t>
            </a:r>
            <a:r>
              <a:rPr lang="en-US" altLang="ko-KR" dirty="0"/>
              <a:t> </a:t>
            </a:r>
            <a:r>
              <a:rPr lang="ko-KR" altLang="en-US" dirty="0"/>
              <a:t>다운 받아 확인하기</a:t>
            </a:r>
            <a:endParaRPr lang="en-US" altLang="ko-KR" dirty="0"/>
          </a:p>
          <a:p>
            <a:pPr lvl="1"/>
            <a:r>
              <a:rPr lang="en-US" altLang="ko-KR" dirty="0"/>
              <a:t>https://github.com/sqlitebrowser/sqlitebrowser 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" t="35593" r="26149" b="56733"/>
          <a:stretch/>
        </p:blipFill>
        <p:spPr bwMode="auto">
          <a:xfrm>
            <a:off x="873849" y="4721785"/>
            <a:ext cx="9051010" cy="561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9" t="54083" r="21537" b="23306"/>
          <a:stretch/>
        </p:blipFill>
        <p:spPr bwMode="auto">
          <a:xfrm>
            <a:off x="889895" y="2492896"/>
            <a:ext cx="695206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1609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우분투에서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r>
              <a:rPr lang="ko-KR" altLang="en-US" dirty="0" err="1"/>
              <a:t>우분투에서가</a:t>
            </a:r>
            <a:r>
              <a:rPr lang="ko-KR" altLang="en-US" dirty="0"/>
              <a:t> 안정적임</a:t>
            </a:r>
            <a:endParaRPr lang="en-US" altLang="ko-KR" dirty="0"/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add-apt-repository -y </a:t>
            </a:r>
            <a:r>
              <a:rPr lang="en-US" altLang="ko-KR" dirty="0" err="1"/>
              <a:t>ppa:linuxgndu</a:t>
            </a:r>
            <a:r>
              <a:rPr lang="en-US" altLang="ko-KR" dirty="0"/>
              <a:t>/</a:t>
            </a:r>
            <a:r>
              <a:rPr lang="en-US" altLang="ko-KR" dirty="0" err="1"/>
              <a:t>sqlitebrowser</a:t>
            </a:r>
            <a:endParaRPr lang="en-US" altLang="ko-KR" dirty="0"/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apt-get update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sqlitebrowser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4" t="18220" r="37982" b="62925"/>
          <a:stretch/>
        </p:blipFill>
        <p:spPr bwMode="auto">
          <a:xfrm>
            <a:off x="678949" y="4005064"/>
            <a:ext cx="9112013" cy="20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6247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7" t="17797" r="12093" b="8268"/>
          <a:stretch/>
        </p:blipFill>
        <p:spPr bwMode="auto">
          <a:xfrm>
            <a:off x="1487488" y="1196752"/>
            <a:ext cx="9097505" cy="540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6247815"/>
      </p:ext>
    </p:extLst>
  </p:cSld>
  <p:clrMapOvr>
    <a:masterClrMapping/>
  </p:clrMapOvr>
</p:sld>
</file>

<file path=ppt/theme/theme1.xml><?xml version="1.0" encoding="utf-8"?>
<a:theme xmlns:a="http://schemas.openxmlformats.org/drawingml/2006/main" name="hi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owerpoint">
      <a:majorFont>
        <a:latin typeface="Calisto MT"/>
        <a:ea typeface="바른바탕2 M"/>
        <a:cs typeface=""/>
      </a:majorFont>
      <a:minorFont>
        <a:latin typeface="Georgia"/>
        <a:ea typeface="아리따-돋움(TTF)-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it [읽기 전용]" id="{0A2BC96D-2612-4DC0-97A5-61A710F18E9D}" vid="{96C35499-5F42-4A86-937A-2AB0E1013C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hit_template</Template>
  <TotalTime>1994</TotalTime>
  <Words>903</Words>
  <Application>Microsoft Office PowerPoint</Application>
  <PresentationFormat>와이드스크린</PresentationFormat>
  <Paragraphs>205</Paragraphs>
  <Slides>24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8" baseType="lpstr">
      <vt:lpstr>나눔바른고딕</vt:lpstr>
      <vt:lpstr>맑은 고딕</vt:lpstr>
      <vt:lpstr>바른바탕2 M</vt:lpstr>
      <vt:lpstr>아리따-돋움(TTF)-Medium</vt:lpstr>
      <vt:lpstr>Arial</vt:lpstr>
      <vt:lpstr>Calisto MT</vt:lpstr>
      <vt:lpstr>Cambria Math</vt:lpstr>
      <vt:lpstr>Georgia</vt:lpstr>
      <vt:lpstr>Helvetica</vt:lpstr>
      <vt:lpstr>Symbol</vt:lpstr>
      <vt:lpstr>Times</vt:lpstr>
      <vt:lpstr>Wingdings</vt:lpstr>
      <vt:lpstr>Wingdings 3</vt:lpstr>
      <vt:lpstr>hit_template</vt:lpstr>
      <vt:lpstr>Chapter 1 &amp; 2</vt:lpstr>
      <vt:lpstr>안드로이드 기본 개념</vt:lpstr>
      <vt:lpstr>1.1 안드로이드 아키텍쳐</vt:lpstr>
      <vt:lpstr>1.1 안드로이드 아키텍쳐</vt:lpstr>
      <vt:lpstr>1.1 안드로이드 아키텍쳐</vt:lpstr>
      <vt:lpstr>1.1 안드로이드 아키텍쳐</vt:lpstr>
      <vt:lpstr>1.1 안드로이드 아키텍쳐</vt:lpstr>
      <vt:lpstr>1.1 안드로이드 아키텍쳐</vt:lpstr>
      <vt:lpstr>1.1 안드로이드 아키텍쳐</vt:lpstr>
      <vt:lpstr>1.1 안드로이드 아키텍쳐</vt:lpstr>
      <vt:lpstr>1.2 안드로이드 필수 구성 요소</vt:lpstr>
      <vt:lpstr>1.3 안드로이드 앱의 기본 구조</vt:lpstr>
      <vt:lpstr>1.3 안드로이드 앱의 기본 구조</vt:lpstr>
      <vt:lpstr>안드로이드 앱 진단 환경</vt:lpstr>
      <vt:lpstr>2.1 안드로이드 환경 구축</vt:lpstr>
      <vt:lpstr>2.2 패킷 분석 점검 환경 구축</vt:lpstr>
      <vt:lpstr>2.2 패킷 분석 점검 환경 구축</vt:lpstr>
      <vt:lpstr>2.3 디바이스 플랫폼 변경</vt:lpstr>
      <vt:lpstr>2.3 디바이스 플랫폼 변경</vt:lpstr>
      <vt:lpstr>2.3 디바이스 플랫폼 변경</vt:lpstr>
      <vt:lpstr>2.4 안드로이드 진단 도구 설명</vt:lpstr>
      <vt:lpstr>2.4 안드로이드 진단 도구 설명</vt:lpstr>
      <vt:lpstr>2.4 안드로이드 진단 도구 설명</vt:lpstr>
      <vt:lpstr>2.5 에디터를 이용한 파일 포맷 분석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&amp; 2</dc:title>
  <dc:creator>SeungjunHa</dc:creator>
  <dc:description>powerpoint template for lecture</dc:description>
  <cp:lastModifiedBy>김영지</cp:lastModifiedBy>
  <cp:revision>31</cp:revision>
  <dcterms:created xsi:type="dcterms:W3CDTF">2017-06-07T17:08:37Z</dcterms:created>
  <dcterms:modified xsi:type="dcterms:W3CDTF">2017-06-20T21:24:43Z</dcterms:modified>
  <cp:category>lecture</cp:category>
</cp:coreProperties>
</file>